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2"/>
  </p:notesMasterIdLst>
  <p:sldIdLst>
    <p:sldId id="256" r:id="rId2"/>
    <p:sldId id="258" r:id="rId3"/>
    <p:sldId id="260" r:id="rId4"/>
    <p:sldId id="265" r:id="rId5"/>
    <p:sldId id="266" r:id="rId6"/>
    <p:sldId id="267" r:id="rId7"/>
    <p:sldId id="272" r:id="rId8"/>
    <p:sldId id="270" r:id="rId9"/>
    <p:sldId id="291" r:id="rId10"/>
    <p:sldId id="281" r:id="rId11"/>
    <p:sldId id="275" r:id="rId12"/>
    <p:sldId id="288" r:id="rId13"/>
    <p:sldId id="289" r:id="rId14"/>
    <p:sldId id="293" r:id="rId15"/>
    <p:sldId id="276" r:id="rId16"/>
    <p:sldId id="278" r:id="rId17"/>
    <p:sldId id="279" r:id="rId18"/>
    <p:sldId id="292" r:id="rId19"/>
    <p:sldId id="282" r:id="rId20"/>
    <p:sldId id="29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855" autoAdjust="0"/>
    <p:restoredTop sz="91507" autoAdjust="0"/>
  </p:normalViewPr>
  <p:slideViewPr>
    <p:cSldViewPr snapToGrid="0">
      <p:cViewPr varScale="1">
        <p:scale>
          <a:sx n="68" d="100"/>
          <a:sy n="68" d="100"/>
        </p:scale>
        <p:origin x="96" y="288"/>
      </p:cViewPr>
      <p:guideLst/>
    </p:cSldViewPr>
  </p:slideViewPr>
  <p:outlineViewPr>
    <p:cViewPr>
      <p:scale>
        <a:sx n="33" d="100"/>
        <a:sy n="33" d="100"/>
      </p:scale>
      <p:origin x="0" y="0"/>
    </p:cViewPr>
  </p:outlineViewPr>
  <p:notesTextViewPr>
    <p:cViewPr>
      <p:scale>
        <a:sx n="160" d="100"/>
        <a:sy n="16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A2FB30-CFF3-4B50-8B1B-780D104404A1}" type="datetimeFigureOut">
              <a:rPr lang="en-US" smtClean="0"/>
              <a:t>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582F28-5EE8-49DB-95FF-22BA682CF44C}" type="slidenum">
              <a:rPr lang="en-US" smtClean="0"/>
              <a:t>‹#›</a:t>
            </a:fld>
            <a:endParaRPr lang="en-US"/>
          </a:p>
        </p:txBody>
      </p:sp>
    </p:spTree>
    <p:extLst>
      <p:ext uri="{BB962C8B-B14F-4D97-AF65-F5344CB8AC3E}">
        <p14:creationId xmlns:p14="http://schemas.microsoft.com/office/powerpoint/2010/main" val="673683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ACC, and welcome to our presentation about mediating ribosome competition by splitting pools. I am Jared Miller from Northeastern University, and this work was performed in collaboration with </a:t>
            </a:r>
            <a:r>
              <a:rPr lang="en-US" dirty="0" err="1"/>
              <a:t>Muhammid</a:t>
            </a:r>
            <a:r>
              <a:rPr lang="en-US" dirty="0"/>
              <a:t> Ali Al-</a:t>
            </a:r>
            <a:r>
              <a:rPr lang="en-US" dirty="0" err="1"/>
              <a:t>Radhawi</a:t>
            </a:r>
            <a:r>
              <a:rPr lang="en-US" dirty="0"/>
              <a:t> and Eduardo Sontag.</a:t>
            </a:r>
          </a:p>
        </p:txBody>
      </p:sp>
      <p:sp>
        <p:nvSpPr>
          <p:cNvPr id="4" name="Slide Number Placeholder 3"/>
          <p:cNvSpPr>
            <a:spLocks noGrp="1"/>
          </p:cNvSpPr>
          <p:nvPr>
            <p:ph type="sldNum" sz="quarter" idx="5"/>
          </p:nvPr>
        </p:nvSpPr>
        <p:spPr/>
        <p:txBody>
          <a:bodyPr/>
          <a:lstStyle/>
          <a:p>
            <a:fld id="{95582F28-5EE8-49DB-95FF-22BA682CF44C}" type="slidenum">
              <a:rPr lang="en-US" smtClean="0"/>
              <a:t>1</a:t>
            </a:fld>
            <a:endParaRPr lang="en-US"/>
          </a:p>
        </p:txBody>
      </p:sp>
    </p:spTree>
    <p:extLst>
      <p:ext uri="{BB962C8B-B14F-4D97-AF65-F5344CB8AC3E}">
        <p14:creationId xmlns:p14="http://schemas.microsoft.com/office/powerpoint/2010/main" val="55339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animation, the empty ribosomes are purple, host ribosomes are blue, and circuit ribosomes are red. The system has 10 total ribosomes. The thickness of the lines between pools is proportional to the rate of ribosome creation or degradation. All rates </a:t>
            </a:r>
            <a:r>
              <a:rPr lang="en-US" dirty="0" err="1"/>
              <a:t>kp</a:t>
            </a:r>
            <a:r>
              <a:rPr lang="en-US" dirty="0"/>
              <a:t> are equal to 1.</a:t>
            </a:r>
          </a:p>
        </p:txBody>
      </p:sp>
      <p:sp>
        <p:nvSpPr>
          <p:cNvPr id="4" name="Slide Number Placeholder 3"/>
          <p:cNvSpPr>
            <a:spLocks noGrp="1"/>
          </p:cNvSpPr>
          <p:nvPr>
            <p:ph type="sldNum" sz="quarter" idx="10"/>
          </p:nvPr>
        </p:nvSpPr>
        <p:spPr/>
        <p:txBody>
          <a:bodyPr/>
          <a:lstStyle/>
          <a:p>
            <a:fld id="{95582F28-5EE8-49DB-95FF-22BA682CF44C}" type="slidenum">
              <a:rPr lang="en-US" smtClean="0"/>
              <a:t>10</a:t>
            </a:fld>
            <a:endParaRPr lang="en-US"/>
          </a:p>
        </p:txBody>
      </p:sp>
    </p:spTree>
    <p:extLst>
      <p:ext uri="{BB962C8B-B14F-4D97-AF65-F5344CB8AC3E}">
        <p14:creationId xmlns:p14="http://schemas.microsoft.com/office/powerpoint/2010/main" val="2155791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no strands of mRNA accepting circuit ribosomes. Circuits introduce a deadweight loss because z1=z2=</a:t>
            </a:r>
            <a:r>
              <a:rPr lang="en-US" dirty="0" err="1"/>
              <a:t>zE</a:t>
            </a:r>
            <a:r>
              <a:rPr lang="en-US" dirty="0"/>
              <a:t>.</a:t>
            </a:r>
          </a:p>
        </p:txBody>
      </p:sp>
      <p:sp>
        <p:nvSpPr>
          <p:cNvPr id="4" name="Slide Number Placeholder 3"/>
          <p:cNvSpPr>
            <a:spLocks noGrp="1"/>
          </p:cNvSpPr>
          <p:nvPr>
            <p:ph type="sldNum" sz="quarter" idx="10"/>
          </p:nvPr>
        </p:nvSpPr>
        <p:spPr/>
        <p:txBody>
          <a:bodyPr/>
          <a:lstStyle/>
          <a:p>
            <a:fld id="{95582F28-5EE8-49DB-95FF-22BA682CF44C}" type="slidenum">
              <a:rPr lang="en-US" smtClean="0"/>
              <a:t>11</a:t>
            </a:fld>
            <a:endParaRPr lang="en-US"/>
          </a:p>
        </p:txBody>
      </p:sp>
    </p:spTree>
    <p:extLst>
      <p:ext uri="{BB962C8B-B14F-4D97-AF65-F5344CB8AC3E}">
        <p14:creationId xmlns:p14="http://schemas.microsoft.com/office/powerpoint/2010/main" val="2717633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system has three types of ribosomal species with 20 ribosomes in total. The rates k are each 0.1, and the number of ribosomes in each pool at equilibrium is 0.286. </a:t>
            </a:r>
          </a:p>
        </p:txBody>
      </p:sp>
      <p:sp>
        <p:nvSpPr>
          <p:cNvPr id="4" name="Slide Number Placeholder 3"/>
          <p:cNvSpPr>
            <a:spLocks noGrp="1"/>
          </p:cNvSpPr>
          <p:nvPr>
            <p:ph type="sldNum" sz="quarter" idx="5"/>
          </p:nvPr>
        </p:nvSpPr>
        <p:spPr/>
        <p:txBody>
          <a:bodyPr/>
          <a:lstStyle/>
          <a:p>
            <a:fld id="{95582F28-5EE8-49DB-95FF-22BA682CF44C}" type="slidenum">
              <a:rPr lang="en-US" smtClean="0"/>
              <a:t>12</a:t>
            </a:fld>
            <a:endParaRPr lang="en-US"/>
          </a:p>
        </p:txBody>
      </p:sp>
    </p:spTree>
    <p:extLst>
      <p:ext uri="{BB962C8B-B14F-4D97-AF65-F5344CB8AC3E}">
        <p14:creationId xmlns:p14="http://schemas.microsoft.com/office/powerpoint/2010/main" val="1598302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optimization problem can be posed to maximize the weighted protein output of the ORFM. The output of strand I accepting ribosomes of species p is </a:t>
            </a:r>
            <a:r>
              <a:rPr lang="en-US" dirty="0" err="1"/>
              <a:t>ypi</a:t>
            </a:r>
            <a:r>
              <a:rPr lang="en-US" dirty="0"/>
              <a:t>. The weighted output </a:t>
            </a:r>
            <a:r>
              <a:rPr lang="en-US" dirty="0" err="1"/>
              <a:t>yw</a:t>
            </a:r>
            <a:r>
              <a:rPr lang="en-US" dirty="0"/>
              <a:t> is the weighted sum of all outputs with coefficients </a:t>
            </a:r>
            <a:r>
              <a:rPr lang="en-US" dirty="0" err="1"/>
              <a:t>wpi</a:t>
            </a:r>
            <a:r>
              <a:rPr lang="en-US" dirty="0"/>
              <a:t>. The weight </a:t>
            </a:r>
            <a:r>
              <a:rPr lang="en-US" dirty="0" err="1"/>
              <a:t>wpi</a:t>
            </a:r>
            <a:r>
              <a:rPr lang="en-US" dirty="0"/>
              <a:t> reflects the desirability of the protein produced by strand pi. </a:t>
            </a:r>
          </a:p>
          <a:p>
            <a:endParaRPr lang="en-US" dirty="0"/>
          </a:p>
          <a:p>
            <a:r>
              <a:rPr lang="en-US" dirty="0"/>
              <a:t>The equilibrium rate constant </a:t>
            </a:r>
            <a:r>
              <a:rPr lang="en-US" dirty="0" err="1"/>
              <a:t>Kp</a:t>
            </a:r>
            <a:r>
              <a:rPr lang="en-US" dirty="0"/>
              <a:t> is the ratio between the creation rate and degradation rate of species p. It is desired to maximize </a:t>
            </a:r>
            <a:r>
              <a:rPr lang="en-US" dirty="0" err="1"/>
              <a:t>yw</a:t>
            </a:r>
            <a:r>
              <a:rPr lang="en-US" dirty="0"/>
              <a:t> at steady state while adjusting the rate constants </a:t>
            </a:r>
            <a:r>
              <a:rPr lang="en-US" dirty="0" err="1"/>
              <a:t>Kp</a:t>
            </a:r>
            <a:r>
              <a:rPr lang="en-US" dirty="0"/>
              <a:t> within a range. </a:t>
            </a:r>
          </a:p>
          <a:p>
            <a:endParaRPr lang="en-US" dirty="0"/>
          </a:p>
          <a:p>
            <a:r>
              <a:rPr lang="en-US" dirty="0"/>
              <a:t>The independent variables of this optimization problem are the rate constants K. Given K, the steady state </a:t>
            </a:r>
            <a:r>
              <a:rPr lang="en-US" dirty="0" err="1"/>
              <a:t>yw</a:t>
            </a:r>
            <a:r>
              <a:rPr lang="en-US" dirty="0"/>
              <a:t> may be evaluated by the ORFM bisection algorithm. The optimization problem is generically non-concave. The figure on the right plots the optimization landscape of maximizing the total protein output of an ORFM, to be shown in the next slide.</a:t>
            </a:r>
          </a:p>
        </p:txBody>
      </p:sp>
      <p:sp>
        <p:nvSpPr>
          <p:cNvPr id="4" name="Slide Number Placeholder 3"/>
          <p:cNvSpPr>
            <a:spLocks noGrp="1"/>
          </p:cNvSpPr>
          <p:nvPr>
            <p:ph type="sldNum" sz="quarter" idx="5"/>
          </p:nvPr>
        </p:nvSpPr>
        <p:spPr/>
        <p:txBody>
          <a:bodyPr/>
          <a:lstStyle/>
          <a:p>
            <a:fld id="{95582F28-5EE8-49DB-95FF-22BA682CF44C}" type="slidenum">
              <a:rPr lang="en-US" smtClean="0"/>
              <a:t>13</a:t>
            </a:fld>
            <a:endParaRPr lang="en-US"/>
          </a:p>
        </p:txBody>
      </p:sp>
    </p:spTree>
    <p:extLst>
      <p:ext uri="{BB962C8B-B14F-4D97-AF65-F5344CB8AC3E}">
        <p14:creationId xmlns:p14="http://schemas.microsoft.com/office/powerpoint/2010/main" val="11946421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protein output can be specified by setting all weights </a:t>
            </a:r>
            <a:r>
              <a:rPr lang="en-US" dirty="0" err="1"/>
              <a:t>wpi</a:t>
            </a:r>
            <a:r>
              <a:rPr lang="en-US" dirty="0"/>
              <a:t> to 1. When each equilibrium rate constant is 5 the total output is 3.11. This is shown on the left-hand plot, under the heading parity. Solving the maximization problem with a grid search yields the parameters on the right hand plot with a total output of 3.38. This optimized K reduces the number of circuit ribosomes in the system, and the effect of this reduction is visible in the lowered occupancies of the circuit mRNA.</a:t>
            </a:r>
          </a:p>
        </p:txBody>
      </p:sp>
      <p:sp>
        <p:nvSpPr>
          <p:cNvPr id="4" name="Slide Number Placeholder 3"/>
          <p:cNvSpPr>
            <a:spLocks noGrp="1"/>
          </p:cNvSpPr>
          <p:nvPr>
            <p:ph type="sldNum" sz="quarter" idx="5"/>
          </p:nvPr>
        </p:nvSpPr>
        <p:spPr/>
        <p:txBody>
          <a:bodyPr/>
          <a:lstStyle/>
          <a:p>
            <a:fld id="{95582F28-5EE8-49DB-95FF-22BA682CF44C}" type="slidenum">
              <a:rPr lang="en-US" smtClean="0"/>
              <a:t>14</a:t>
            </a:fld>
            <a:endParaRPr lang="en-US"/>
          </a:p>
        </p:txBody>
      </p:sp>
    </p:spTree>
    <p:extLst>
      <p:ext uri="{BB962C8B-B14F-4D97-AF65-F5344CB8AC3E}">
        <p14:creationId xmlns:p14="http://schemas.microsoft.com/office/powerpoint/2010/main" val="4279479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Previously there was a case where a system with no circuit demand still produced circuit ribosomes, ideally a feedback controller would generate species ribosomes only as needed. </a:t>
            </a:r>
          </a:p>
          <a:p>
            <a:endParaRPr lang="en-US" dirty="0"/>
          </a:p>
          <a:p>
            <a:r>
              <a:rPr lang="en-US" dirty="0"/>
              <a:t>In their mass-action kinetics model, Darlington et. Al. introduced a feedback controller on orthogonal ribosomes. Translation of a special strand of mRNA yields a protein Fp. The production rate of ribosomes of species p is reduced by a Hill-like term based on the current amount of inhibitory protein Fp. The protein </a:t>
            </a:r>
            <a:r>
              <a:rPr lang="en-US" dirty="0" err="1"/>
              <a:t>Fp</a:t>
            </a:r>
            <a:r>
              <a:rPr lang="en-US" dirty="0"/>
              <a:t> degrades at rate </a:t>
            </a:r>
            <a:r>
              <a:rPr lang="en-US" dirty="0" err="1"/>
              <a:t>deltap</a:t>
            </a:r>
            <a:r>
              <a:rPr lang="en-US" dirty="0"/>
              <a:t>. </a:t>
            </a:r>
          </a:p>
        </p:txBody>
      </p:sp>
      <p:sp>
        <p:nvSpPr>
          <p:cNvPr id="4" name="Slide Number Placeholder 3"/>
          <p:cNvSpPr>
            <a:spLocks noGrp="1"/>
          </p:cNvSpPr>
          <p:nvPr>
            <p:ph type="sldNum" sz="quarter" idx="5"/>
          </p:nvPr>
        </p:nvSpPr>
        <p:spPr/>
        <p:txBody>
          <a:bodyPr/>
          <a:lstStyle/>
          <a:p>
            <a:fld id="{95582F28-5EE8-49DB-95FF-22BA682CF44C}" type="slidenum">
              <a:rPr lang="en-US" smtClean="0"/>
              <a:t>15</a:t>
            </a:fld>
            <a:endParaRPr lang="en-US"/>
          </a:p>
        </p:txBody>
      </p:sp>
    </p:spTree>
    <p:extLst>
      <p:ext uri="{BB962C8B-B14F-4D97-AF65-F5344CB8AC3E}">
        <p14:creationId xmlns:p14="http://schemas.microsoft.com/office/powerpoint/2010/main" val="2412238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golden strand is the special mRNA that produces inhibitory protein. The initial rate of this inhibitory mRNA is 0.005 to ensure that other circuit mRNA strands are prioritized over the inhibitory strand. </a:t>
            </a:r>
          </a:p>
          <a:p>
            <a:endParaRPr lang="en-US" dirty="0"/>
          </a:p>
          <a:p>
            <a:r>
              <a:rPr lang="en-US" dirty="0"/>
              <a:t>This inhibitor has parameters F0=1.2, gamma =4, and delta = 0.01.</a:t>
            </a:r>
          </a:p>
          <a:p>
            <a:endParaRPr lang="en-US" dirty="0"/>
          </a:p>
          <a:p>
            <a:r>
              <a:rPr lang="en-US" dirty="0"/>
              <a:t>Without the inhibitor, the expected number of host ribosomes at steady state is 7.63. This number of host ribosomes rises to 7.97 after the inhibitor Is added, because the inhibitor winds down the production of circuit ribosomes. The amount of inhibitory protein at steady state is 0.292 units.</a:t>
            </a:r>
          </a:p>
        </p:txBody>
      </p:sp>
      <p:sp>
        <p:nvSpPr>
          <p:cNvPr id="4" name="Slide Number Placeholder 3"/>
          <p:cNvSpPr>
            <a:spLocks noGrp="1"/>
          </p:cNvSpPr>
          <p:nvPr>
            <p:ph type="sldNum" sz="quarter" idx="10"/>
          </p:nvPr>
        </p:nvSpPr>
        <p:spPr/>
        <p:txBody>
          <a:bodyPr/>
          <a:lstStyle/>
          <a:p>
            <a:fld id="{95582F28-5EE8-49DB-95FF-22BA682CF44C}" type="slidenum">
              <a:rPr lang="en-US" smtClean="0"/>
              <a:t>16</a:t>
            </a:fld>
            <a:endParaRPr lang="en-US"/>
          </a:p>
        </p:txBody>
      </p:sp>
    </p:spTree>
    <p:extLst>
      <p:ext uri="{BB962C8B-B14F-4D97-AF65-F5344CB8AC3E}">
        <p14:creationId xmlns:p14="http://schemas.microsoft.com/office/powerpoint/2010/main" val="4267541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the inhibitor, the total protein output is 4.98. With the inhibitor, the total non-inhibitory protein output is 5.06. The number of host ribosomes increases as a result of using the inhibitor, and the steady state amount of protein is 0.138 units.</a:t>
            </a:r>
          </a:p>
          <a:p>
            <a:endParaRPr lang="en-US" dirty="0"/>
          </a:p>
          <a:p>
            <a:r>
              <a:rPr lang="en-US" dirty="0"/>
              <a:t>Future work includes further investigation of this feedback controller.</a:t>
            </a:r>
          </a:p>
        </p:txBody>
      </p:sp>
      <p:sp>
        <p:nvSpPr>
          <p:cNvPr id="4" name="Slide Number Placeholder 3"/>
          <p:cNvSpPr>
            <a:spLocks noGrp="1"/>
          </p:cNvSpPr>
          <p:nvPr>
            <p:ph type="sldNum" sz="quarter" idx="5"/>
          </p:nvPr>
        </p:nvSpPr>
        <p:spPr/>
        <p:txBody>
          <a:bodyPr/>
          <a:lstStyle/>
          <a:p>
            <a:fld id="{95582F28-5EE8-49DB-95FF-22BA682CF44C}" type="slidenum">
              <a:rPr lang="en-US" smtClean="0"/>
              <a:t>17</a:t>
            </a:fld>
            <a:endParaRPr lang="en-US"/>
          </a:p>
        </p:txBody>
      </p:sp>
    </p:spTree>
    <p:extLst>
      <p:ext uri="{BB962C8B-B14F-4D97-AF65-F5344CB8AC3E}">
        <p14:creationId xmlns:p14="http://schemas.microsoft.com/office/powerpoint/2010/main" val="321540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ORFM model presented previously assumes perfect orthogonality between ribosomes of different species. In reality there will be a slight amount of crosstalk, such as the case where circuit ribosomes translate a host mRNA 2% of the time.</a:t>
            </a:r>
          </a:p>
          <a:p>
            <a:endParaRPr lang="en-US" dirty="0"/>
          </a:p>
          <a:p>
            <a:r>
              <a:rPr lang="en-US" dirty="0"/>
              <a:t>In this animation, all mRNA accept ribosomes from both the host and circuit pools. This crosstalk RFM is globally asymptotically stable if the lambdas on each are identical between ribosomal species except for a possibly differing initiation rate. We believe that the crosstalk RFM where ribosomes can travel at species-dependent rates along mRNA is also stable, and proving this theory is future work.</a:t>
            </a:r>
          </a:p>
        </p:txBody>
      </p:sp>
      <p:sp>
        <p:nvSpPr>
          <p:cNvPr id="4" name="Slide Number Placeholder 3"/>
          <p:cNvSpPr>
            <a:spLocks noGrp="1"/>
          </p:cNvSpPr>
          <p:nvPr>
            <p:ph type="sldNum" sz="quarter" idx="5"/>
          </p:nvPr>
        </p:nvSpPr>
        <p:spPr/>
        <p:txBody>
          <a:bodyPr/>
          <a:lstStyle/>
          <a:p>
            <a:fld id="{95582F28-5EE8-49DB-95FF-22BA682CF44C}" type="slidenum">
              <a:rPr lang="en-US" smtClean="0"/>
              <a:t>18</a:t>
            </a:fld>
            <a:endParaRPr lang="en-US"/>
          </a:p>
        </p:txBody>
      </p:sp>
    </p:spTree>
    <p:extLst>
      <p:ext uri="{BB962C8B-B14F-4D97-AF65-F5344CB8AC3E}">
        <p14:creationId xmlns:p14="http://schemas.microsoft.com/office/powerpoint/2010/main" val="29879181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take-aways from this talk. Orthogonal ribosomes may be able to reduce competition for resources inside cells. We introduced and analyzed the ORFM to model ribosome competition in the presence of orthogonal ribosomes. Applications include an optimization problem and a feedback controller. </a:t>
            </a:r>
          </a:p>
        </p:txBody>
      </p:sp>
      <p:sp>
        <p:nvSpPr>
          <p:cNvPr id="4" name="Slide Number Placeholder 3"/>
          <p:cNvSpPr>
            <a:spLocks noGrp="1"/>
          </p:cNvSpPr>
          <p:nvPr>
            <p:ph type="sldNum" sz="quarter" idx="5"/>
          </p:nvPr>
        </p:nvSpPr>
        <p:spPr/>
        <p:txBody>
          <a:bodyPr/>
          <a:lstStyle/>
          <a:p>
            <a:fld id="{95582F28-5EE8-49DB-95FF-22BA682CF44C}" type="slidenum">
              <a:rPr lang="en-US" smtClean="0"/>
              <a:t>19</a:t>
            </a:fld>
            <a:endParaRPr lang="en-US"/>
          </a:p>
        </p:txBody>
      </p:sp>
    </p:spTree>
    <p:extLst>
      <p:ext uri="{BB962C8B-B14F-4D97-AF65-F5344CB8AC3E}">
        <p14:creationId xmlns:p14="http://schemas.microsoft.com/office/powerpoint/2010/main" val="2683827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Translation is the process in which a messenger or mRNA, is ‘read’ by a ribosome to produce an amino acid chain. A ribosome is composed of protein and ribosomal or rRNA, and is split into a large and small subunit. The two subunits combine at a ribosome binding site. The ribosome reads the codon and attracts a transport or tRNA complementary to this codon. The amino acid that tRNA carries is appended to the growing chain and the ribosome moves forward to the next codon. When the ribosome reaches the stop codon, the large and small subunits fall off the messenger RNA and the chain is released. This chain is subsequently modified to yield a protein. </a:t>
            </a:r>
          </a:p>
          <a:p>
            <a:endParaRPr lang="en-US" dirty="0"/>
          </a:p>
          <a:p>
            <a:r>
              <a:rPr lang="en-US" dirty="0"/>
              <a:t>Multiple ribosomes may perform translation on the same strand of mRNA. This process of RNA translation continues until the mRNA is degraded or destroyed, so long as there are sufficient resources to facilitate translation. These resources include ribosomes and tRNA with amino acids.</a:t>
            </a:r>
          </a:p>
        </p:txBody>
      </p:sp>
      <p:sp>
        <p:nvSpPr>
          <p:cNvPr id="4" name="Slide Number Placeholder 3"/>
          <p:cNvSpPr>
            <a:spLocks noGrp="1"/>
          </p:cNvSpPr>
          <p:nvPr>
            <p:ph type="sldNum" sz="quarter" idx="5"/>
          </p:nvPr>
        </p:nvSpPr>
        <p:spPr/>
        <p:txBody>
          <a:bodyPr/>
          <a:lstStyle/>
          <a:p>
            <a:fld id="{95582F28-5EE8-49DB-95FF-22BA682CF44C}" type="slidenum">
              <a:rPr lang="en-US" smtClean="0"/>
              <a:t>2</a:t>
            </a:fld>
            <a:endParaRPr lang="en-US"/>
          </a:p>
        </p:txBody>
      </p:sp>
    </p:spTree>
    <p:extLst>
      <p:ext uri="{BB962C8B-B14F-4D97-AF65-F5344CB8AC3E}">
        <p14:creationId xmlns:p14="http://schemas.microsoft.com/office/powerpoint/2010/main" val="38847240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attending this presentation. Our MATLAB code is available at this </a:t>
            </a:r>
            <a:r>
              <a:rPr lang="en-US" dirty="0" err="1"/>
              <a:t>gitlab</a:t>
            </a:r>
            <a:r>
              <a:rPr lang="en-US" dirty="0"/>
              <a:t> link.</a:t>
            </a:r>
          </a:p>
        </p:txBody>
      </p:sp>
      <p:sp>
        <p:nvSpPr>
          <p:cNvPr id="4" name="Slide Number Placeholder 3"/>
          <p:cNvSpPr>
            <a:spLocks noGrp="1"/>
          </p:cNvSpPr>
          <p:nvPr>
            <p:ph type="sldNum" sz="quarter" idx="5"/>
          </p:nvPr>
        </p:nvSpPr>
        <p:spPr/>
        <p:txBody>
          <a:bodyPr/>
          <a:lstStyle/>
          <a:p>
            <a:fld id="{95582F28-5EE8-49DB-95FF-22BA682CF44C}" type="slidenum">
              <a:rPr lang="en-US" smtClean="0"/>
              <a:t>20</a:t>
            </a:fld>
            <a:endParaRPr lang="en-US"/>
          </a:p>
        </p:txBody>
      </p:sp>
    </p:spTree>
    <p:extLst>
      <p:ext uri="{BB962C8B-B14F-4D97-AF65-F5344CB8AC3E}">
        <p14:creationId xmlns:p14="http://schemas.microsoft.com/office/powerpoint/2010/main" val="3493935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ribosomal flow model, or RFM, is an existing mean-field approximation to lattice models of </a:t>
            </a:r>
            <a:r>
              <a:rPr lang="en-US" dirty="0" err="1"/>
              <a:t>rna</a:t>
            </a:r>
            <a:r>
              <a:rPr lang="en-US" dirty="0"/>
              <a:t> translation. A state x is associated with each of the n codons on an mRNA. </a:t>
            </a:r>
            <a:r>
              <a:rPr lang="en-US" dirty="0" err="1"/>
              <a:t>Xj</a:t>
            </a:r>
            <a:r>
              <a:rPr lang="en-US" dirty="0"/>
              <a:t> may be interpreted as the probability that a ribosome is present at codon j at any time. Lambda0 is the initiation rate at which the mRNA attracts ribosomes, </a:t>
            </a:r>
            <a:r>
              <a:rPr lang="en-US" dirty="0" err="1"/>
              <a:t>lambdaj</a:t>
            </a:r>
            <a:r>
              <a:rPr lang="en-US" dirty="0"/>
              <a:t> is the elongation rate at which the ribosomes travel along the mRNA, and </a:t>
            </a:r>
            <a:r>
              <a:rPr lang="en-US" dirty="0" err="1"/>
              <a:t>lambdan</a:t>
            </a:r>
            <a:r>
              <a:rPr lang="en-US" dirty="0"/>
              <a:t> is the separation rate at which ribosomes fall off the mRNA.  All lambdas are assumed to be positive. The quantity y is the resultant translation rate measured in units of protein per unit time. </a:t>
            </a:r>
          </a:p>
          <a:p>
            <a:endParaRPr lang="en-US" dirty="0"/>
          </a:p>
          <a:p>
            <a:r>
              <a:rPr lang="en-US" dirty="0"/>
              <a:t>The RFM is a SISO system with input u and output y. RFM dynamics are based on a parabolic current-density relation: the flux between adjacent codons depends on the probability that the previous codon has a ribosome and that the subsequent codon is ribosome.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RFM with constant input u is globally asymptotically stable with a unique equilibrium point where all x are between 0 and 1. This equilibrium point can be found by solving a polynomial system, or by finding the </a:t>
            </a:r>
            <a:r>
              <a:rPr lang="en-US" dirty="0" err="1"/>
              <a:t>eigendecomposition</a:t>
            </a:r>
            <a:r>
              <a:rPr lang="en-US" dirty="0"/>
              <a:t> of a Jacobi matrix.</a:t>
            </a:r>
          </a:p>
          <a:p>
            <a:endParaRPr lang="en-US" dirty="0"/>
          </a:p>
          <a:p>
            <a:r>
              <a:rPr lang="en-US" dirty="0"/>
              <a:t>The diagram shows a 5-codon RFM at 2 seconds and at steady state. Each square box is a codon, and x is visualized as the proportion of gray fill in each box. The thicknesses of the gray lines are proportional to the ribosome flux. At steady state all fluxes are zero.</a:t>
            </a:r>
          </a:p>
          <a:p>
            <a:endParaRPr lang="en-US" dirty="0"/>
          </a:p>
        </p:txBody>
      </p:sp>
      <p:sp>
        <p:nvSpPr>
          <p:cNvPr id="4" name="Slide Number Placeholder 3"/>
          <p:cNvSpPr>
            <a:spLocks noGrp="1"/>
          </p:cNvSpPr>
          <p:nvPr>
            <p:ph type="sldNum" sz="quarter" idx="5"/>
          </p:nvPr>
        </p:nvSpPr>
        <p:spPr/>
        <p:txBody>
          <a:bodyPr/>
          <a:lstStyle/>
          <a:p>
            <a:fld id="{95582F28-5EE8-49DB-95FF-22BA682CF44C}" type="slidenum">
              <a:rPr lang="en-US" smtClean="0"/>
              <a:t>3</a:t>
            </a:fld>
            <a:endParaRPr lang="en-US"/>
          </a:p>
        </p:txBody>
      </p:sp>
    </p:spTree>
    <p:extLst>
      <p:ext uri="{BB962C8B-B14F-4D97-AF65-F5344CB8AC3E}">
        <p14:creationId xmlns:p14="http://schemas.microsoft.com/office/powerpoint/2010/main" val="2127464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mRNA inside a cell compete for a finite and possibly time-varying number of ribosomes. This competition inspired a RFM network model with a pool. The pool is filled with ribosomes that are not actively translating on strands of mRNA. Z is the number of ribosomes in the pool, and the total number of ribosomes Nr is a constant first integral of dynamics. </a:t>
            </a:r>
          </a:p>
          <a:p>
            <a:endParaRPr lang="en-US" dirty="0"/>
          </a:p>
          <a:p>
            <a:r>
              <a:rPr lang="en-US" dirty="0"/>
              <a:t>Each strand of mRNA I  in the network is modeled by an RFM with an input Gi(z), where Gi is a monotonically increasing saturation function. Dynamics are stable by contraction arguments, with a unique nonzero equilibrium point.</a:t>
            </a:r>
          </a:p>
          <a:p>
            <a:endParaRPr lang="en-US" dirty="0"/>
          </a:p>
        </p:txBody>
      </p:sp>
      <p:sp>
        <p:nvSpPr>
          <p:cNvPr id="4" name="Slide Number Placeholder 3"/>
          <p:cNvSpPr>
            <a:spLocks noGrp="1"/>
          </p:cNvSpPr>
          <p:nvPr>
            <p:ph type="sldNum" sz="quarter" idx="10"/>
          </p:nvPr>
        </p:nvSpPr>
        <p:spPr/>
        <p:txBody>
          <a:bodyPr/>
          <a:lstStyle/>
          <a:p>
            <a:fld id="{95582F28-5EE8-49DB-95FF-22BA682CF44C}" type="slidenum">
              <a:rPr lang="en-US" smtClean="0"/>
              <a:t>4</a:t>
            </a:fld>
            <a:endParaRPr lang="en-US"/>
          </a:p>
        </p:txBody>
      </p:sp>
    </p:spTree>
    <p:extLst>
      <p:ext uri="{BB962C8B-B14F-4D97-AF65-F5344CB8AC3E}">
        <p14:creationId xmlns:p14="http://schemas.microsoft.com/office/powerpoint/2010/main" val="2420192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visualization of the RFM network model with 10 ribosomes and 3 strands of mRNA. All rates are lambda = 5. The steady state protein translation rate is 1.15 for each strand.</a:t>
            </a:r>
          </a:p>
          <a:p>
            <a:endParaRPr lang="en-US" dirty="0"/>
          </a:p>
          <a:p>
            <a:endParaRPr lang="en-US" dirty="0"/>
          </a:p>
        </p:txBody>
      </p:sp>
      <p:sp>
        <p:nvSpPr>
          <p:cNvPr id="4" name="Slide Number Placeholder 3"/>
          <p:cNvSpPr>
            <a:spLocks noGrp="1"/>
          </p:cNvSpPr>
          <p:nvPr>
            <p:ph type="sldNum" sz="quarter" idx="5"/>
          </p:nvPr>
        </p:nvSpPr>
        <p:spPr/>
        <p:txBody>
          <a:bodyPr/>
          <a:lstStyle/>
          <a:p>
            <a:fld id="{95582F28-5EE8-49DB-95FF-22BA682CF44C}" type="slidenum">
              <a:rPr lang="en-US" smtClean="0"/>
              <a:t>5</a:t>
            </a:fld>
            <a:endParaRPr lang="en-US"/>
          </a:p>
        </p:txBody>
      </p:sp>
    </p:spTree>
    <p:extLst>
      <p:ext uri="{BB962C8B-B14F-4D97-AF65-F5344CB8AC3E}">
        <p14:creationId xmlns:p14="http://schemas.microsoft.com/office/powerpoint/2010/main" val="3138536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Ribosomes cannot easily pass between codons 3 and 4 and this forms a bottleneck. Ribosomes are backed up on the first mRNA and therefore cannot translate the other strands. This globally reduces the translation capacity. </a:t>
            </a:r>
          </a:p>
        </p:txBody>
      </p:sp>
      <p:sp>
        <p:nvSpPr>
          <p:cNvPr id="4" name="Slide Number Placeholder 3"/>
          <p:cNvSpPr>
            <a:spLocks noGrp="1"/>
          </p:cNvSpPr>
          <p:nvPr>
            <p:ph type="sldNum" sz="quarter" idx="5"/>
          </p:nvPr>
        </p:nvSpPr>
        <p:spPr/>
        <p:txBody>
          <a:bodyPr/>
          <a:lstStyle/>
          <a:p>
            <a:fld id="{95582F28-5EE8-49DB-95FF-22BA682CF44C}" type="slidenum">
              <a:rPr lang="en-US" smtClean="0"/>
              <a:t>6</a:t>
            </a:fld>
            <a:endParaRPr lang="en-US"/>
          </a:p>
        </p:txBody>
      </p:sp>
    </p:spTree>
    <p:extLst>
      <p:ext uri="{BB962C8B-B14F-4D97-AF65-F5344CB8AC3E}">
        <p14:creationId xmlns:p14="http://schemas.microsoft.com/office/powerpoint/2010/main" val="3658049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visualization where the strands of mRNA are not the same.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Ribosome network models can study competition effects between strands of mRNA. If any one lambda increases, then the steady state protein production rate on that strand increases. Protein production rates for all other strands will either rise or fall with the same sign.</a:t>
            </a:r>
          </a:p>
          <a:p>
            <a:endParaRPr lang="en-US" dirty="0"/>
          </a:p>
        </p:txBody>
      </p:sp>
      <p:sp>
        <p:nvSpPr>
          <p:cNvPr id="4" name="Slide Number Placeholder 3"/>
          <p:cNvSpPr>
            <a:spLocks noGrp="1"/>
          </p:cNvSpPr>
          <p:nvPr>
            <p:ph type="sldNum" sz="quarter" idx="5"/>
          </p:nvPr>
        </p:nvSpPr>
        <p:spPr/>
        <p:txBody>
          <a:bodyPr/>
          <a:lstStyle/>
          <a:p>
            <a:fld id="{95582F28-5EE8-49DB-95FF-22BA682CF44C}" type="slidenum">
              <a:rPr lang="en-US" smtClean="0"/>
              <a:t>7</a:t>
            </a:fld>
            <a:endParaRPr lang="en-US"/>
          </a:p>
        </p:txBody>
      </p:sp>
    </p:spTree>
    <p:extLst>
      <p:ext uri="{BB962C8B-B14F-4D97-AF65-F5344CB8AC3E}">
        <p14:creationId xmlns:p14="http://schemas.microsoft.com/office/powerpoint/2010/main" val="3009003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aspect of synthetic biology involves implanting genes into a cell to express new behaviors. These new genes are called circuit genes, and the cell’s original genes are called host genes. The host and circuit genes compete for ribosomes and other resources. The addition of circuit genes in some cases can slow down cell function or kill the cell due to this competition.</a:t>
            </a:r>
          </a:p>
          <a:p>
            <a:endParaRPr lang="en-US" dirty="0"/>
          </a:p>
          <a:p>
            <a:r>
              <a:rPr lang="en-US" dirty="0"/>
              <a:t>Orthogonal ribosomes are one method to reduce this competition. The ribosome binding sites on the circuit genes are designed such that host ribosomes are unlikely to translate the mRNA. Specially designed mutated ribosomes only translate the circuit genes, and do not translate the host genes. These mutated ribosomes are called orthogonal ribosomes, because the host and circuit pool of ribosomes are orthogonal.</a:t>
            </a:r>
          </a:p>
          <a:p>
            <a:endParaRPr lang="en-US" dirty="0"/>
          </a:p>
          <a:p>
            <a:r>
              <a:rPr lang="en-US" dirty="0"/>
              <a:t>This diagram from Darlington et. al. illustrates the decomposition into host and circuit ribosomes. The 16s rRNA on the small ribosomal subunit in E. coli is modified to produce orthogonal ribosomes. The ‘empty’ ribosome abstracts out the large ribosomal subunit and all other protein and rRNA. The complex of a wild-type or orthogonal 16srRNA and an empty ribosome is a host or circuit ribosome respectively.</a:t>
            </a:r>
          </a:p>
          <a:p>
            <a:endParaRPr lang="en-US" dirty="0"/>
          </a:p>
          <a:p>
            <a:r>
              <a:rPr lang="en-US" dirty="0"/>
              <a:t>The Darlington model is based on mass-action kinetics of protein translation and cell metabolism. In this work, we extend the ribosomal flow model to orthogonal ribosomes.</a:t>
            </a:r>
          </a:p>
        </p:txBody>
      </p:sp>
      <p:sp>
        <p:nvSpPr>
          <p:cNvPr id="4" name="Slide Number Placeholder 3"/>
          <p:cNvSpPr>
            <a:spLocks noGrp="1"/>
          </p:cNvSpPr>
          <p:nvPr>
            <p:ph type="sldNum" sz="quarter" idx="5"/>
          </p:nvPr>
        </p:nvSpPr>
        <p:spPr/>
        <p:txBody>
          <a:bodyPr/>
          <a:lstStyle/>
          <a:p>
            <a:fld id="{95582F28-5EE8-49DB-95FF-22BA682CF44C}" type="slidenum">
              <a:rPr lang="en-US" smtClean="0"/>
              <a:t>8</a:t>
            </a:fld>
            <a:endParaRPr lang="en-US"/>
          </a:p>
        </p:txBody>
      </p:sp>
    </p:spTree>
    <p:extLst>
      <p:ext uri="{BB962C8B-B14F-4D97-AF65-F5344CB8AC3E}">
        <p14:creationId xmlns:p14="http://schemas.microsoft.com/office/powerpoint/2010/main" val="2067654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Orthogonal Ribosomal Flow Model, or ORFM, involves p species of ribosomes translating mRNA. There are p+1 pools in total, the empty pool </a:t>
            </a:r>
            <a:r>
              <a:rPr lang="en-US" dirty="0" err="1"/>
              <a:t>zE</a:t>
            </a:r>
            <a:r>
              <a:rPr lang="en-US" dirty="0"/>
              <a:t> and each species’ pool </a:t>
            </a:r>
            <a:r>
              <a:rPr lang="en-US" dirty="0" err="1"/>
              <a:t>zp</a:t>
            </a:r>
            <a:r>
              <a:rPr lang="en-US" dirty="0"/>
              <a:t>. The state </a:t>
            </a:r>
            <a:r>
              <a:rPr lang="en-US" dirty="0" err="1"/>
              <a:t>xpij</a:t>
            </a:r>
            <a:r>
              <a:rPr lang="en-US" dirty="0"/>
              <a:t> corresponds to the occupancy of codon j of mRNA strand I that accepts ribosomes from species p. The total number of ribosomes remains conserved. </a:t>
            </a:r>
          </a:p>
          <a:p>
            <a:endParaRPr lang="en-US" dirty="0"/>
          </a:p>
          <a:p>
            <a:r>
              <a:rPr lang="en-US" dirty="0"/>
              <a:t>Ribosomes of species p are created from the empty pool at rate </a:t>
            </a:r>
            <a:r>
              <a:rPr lang="en-US" dirty="0" err="1"/>
              <a:t>k+p</a:t>
            </a:r>
            <a:r>
              <a:rPr lang="en-US" dirty="0"/>
              <a:t> and are degraded at rate k-p.</a:t>
            </a:r>
          </a:p>
          <a:p>
            <a:endParaRPr lang="en-US" dirty="0"/>
          </a:p>
          <a:p>
            <a:r>
              <a:rPr lang="en-US" dirty="0"/>
              <a:t>The ORFM is globally asymptotically stable, and this V(z, x) is a Robust Lyapunov function certifying stability. This unique steady state can be computed by bisection.</a:t>
            </a:r>
          </a:p>
        </p:txBody>
      </p:sp>
      <p:sp>
        <p:nvSpPr>
          <p:cNvPr id="4" name="Slide Number Placeholder 3"/>
          <p:cNvSpPr>
            <a:spLocks noGrp="1"/>
          </p:cNvSpPr>
          <p:nvPr>
            <p:ph type="sldNum" sz="quarter" idx="5"/>
          </p:nvPr>
        </p:nvSpPr>
        <p:spPr/>
        <p:txBody>
          <a:bodyPr/>
          <a:lstStyle/>
          <a:p>
            <a:fld id="{95582F28-5EE8-49DB-95FF-22BA682CF44C}" type="slidenum">
              <a:rPr lang="en-US" smtClean="0"/>
              <a:t>9</a:t>
            </a:fld>
            <a:endParaRPr lang="en-US"/>
          </a:p>
        </p:txBody>
      </p:sp>
    </p:spTree>
    <p:extLst>
      <p:ext uri="{BB962C8B-B14F-4D97-AF65-F5344CB8AC3E}">
        <p14:creationId xmlns:p14="http://schemas.microsoft.com/office/powerpoint/2010/main" val="326578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D8226-6F03-4A02-ACF6-7950BDFCEF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282DAA-5313-489A-BE7D-33A0F3B8D9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510CF5-4F1A-4E39-901C-90675E53486A}"/>
              </a:ext>
            </a:extLst>
          </p:cNvPr>
          <p:cNvSpPr>
            <a:spLocks noGrp="1"/>
          </p:cNvSpPr>
          <p:nvPr>
            <p:ph type="dt" sz="half" idx="10"/>
          </p:nvPr>
        </p:nvSpPr>
        <p:spPr/>
        <p:txBody>
          <a:bodyPr/>
          <a:lstStyle/>
          <a:p>
            <a:fld id="{CBD607EA-6463-4B4F-87B6-2A6356275034}" type="datetime1">
              <a:rPr lang="en-US" smtClean="0"/>
              <a:t>2/5/2022</a:t>
            </a:fld>
            <a:endParaRPr lang="en-US"/>
          </a:p>
        </p:txBody>
      </p:sp>
      <p:sp>
        <p:nvSpPr>
          <p:cNvPr id="5" name="Footer Placeholder 4">
            <a:extLst>
              <a:ext uri="{FF2B5EF4-FFF2-40B4-BE49-F238E27FC236}">
                <a16:creationId xmlns:a16="http://schemas.microsoft.com/office/drawing/2014/main" id="{9D7C90AD-7A2C-45A6-8C90-64A51E8C6B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74F2A7-9D90-4BCB-AA68-A9ADAB235138}"/>
              </a:ext>
            </a:extLst>
          </p:cNvPr>
          <p:cNvSpPr>
            <a:spLocks noGrp="1"/>
          </p:cNvSpPr>
          <p:nvPr>
            <p:ph type="sldNum" sz="quarter" idx="12"/>
          </p:nvPr>
        </p:nvSpPr>
        <p:spPr/>
        <p:txBody>
          <a:bodyPr/>
          <a:lstStyle/>
          <a:p>
            <a:fld id="{1648FD1A-DB82-4CC3-B4A8-2B6D00F23741}" type="slidenum">
              <a:rPr lang="en-US" smtClean="0"/>
              <a:t>‹#›</a:t>
            </a:fld>
            <a:endParaRPr lang="en-US"/>
          </a:p>
        </p:txBody>
      </p:sp>
    </p:spTree>
    <p:extLst>
      <p:ext uri="{BB962C8B-B14F-4D97-AF65-F5344CB8AC3E}">
        <p14:creationId xmlns:p14="http://schemas.microsoft.com/office/powerpoint/2010/main" val="3948673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11A80-E181-4042-BA6E-04FB0FA279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C8B7F4-778F-4CBD-86CC-62A24FE88AE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4D0CF2-1D74-45B2-8C54-8264FAFD24A2}"/>
              </a:ext>
            </a:extLst>
          </p:cNvPr>
          <p:cNvSpPr>
            <a:spLocks noGrp="1"/>
          </p:cNvSpPr>
          <p:nvPr>
            <p:ph type="dt" sz="half" idx="10"/>
          </p:nvPr>
        </p:nvSpPr>
        <p:spPr/>
        <p:txBody>
          <a:bodyPr/>
          <a:lstStyle/>
          <a:p>
            <a:fld id="{CB6A93EE-B472-46EE-8E86-FB8F939E523F}" type="datetime1">
              <a:rPr lang="en-US" smtClean="0"/>
              <a:t>2/5/2022</a:t>
            </a:fld>
            <a:endParaRPr lang="en-US"/>
          </a:p>
        </p:txBody>
      </p:sp>
      <p:sp>
        <p:nvSpPr>
          <p:cNvPr id="5" name="Footer Placeholder 4">
            <a:extLst>
              <a:ext uri="{FF2B5EF4-FFF2-40B4-BE49-F238E27FC236}">
                <a16:creationId xmlns:a16="http://schemas.microsoft.com/office/drawing/2014/main" id="{A19B129D-F066-47C3-8DAD-CFB4DD1997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7273BF-33A8-48F6-8285-85BFCC35714B}"/>
              </a:ext>
            </a:extLst>
          </p:cNvPr>
          <p:cNvSpPr>
            <a:spLocks noGrp="1"/>
          </p:cNvSpPr>
          <p:nvPr>
            <p:ph type="sldNum" sz="quarter" idx="12"/>
          </p:nvPr>
        </p:nvSpPr>
        <p:spPr/>
        <p:txBody>
          <a:bodyPr/>
          <a:lstStyle/>
          <a:p>
            <a:fld id="{1648FD1A-DB82-4CC3-B4A8-2B6D00F23741}" type="slidenum">
              <a:rPr lang="en-US" smtClean="0"/>
              <a:t>‹#›</a:t>
            </a:fld>
            <a:endParaRPr lang="en-US"/>
          </a:p>
        </p:txBody>
      </p:sp>
    </p:spTree>
    <p:extLst>
      <p:ext uri="{BB962C8B-B14F-4D97-AF65-F5344CB8AC3E}">
        <p14:creationId xmlns:p14="http://schemas.microsoft.com/office/powerpoint/2010/main" val="3135293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A00204-83A1-4D3A-A1E2-98C58DF30C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C58E1A-7F61-470D-B144-6074AD2E896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37F129-B539-451E-AFFF-A91DAB4B00AE}"/>
              </a:ext>
            </a:extLst>
          </p:cNvPr>
          <p:cNvSpPr>
            <a:spLocks noGrp="1"/>
          </p:cNvSpPr>
          <p:nvPr>
            <p:ph type="dt" sz="half" idx="10"/>
          </p:nvPr>
        </p:nvSpPr>
        <p:spPr/>
        <p:txBody>
          <a:bodyPr/>
          <a:lstStyle/>
          <a:p>
            <a:fld id="{BAC70404-9FA4-4C8B-B899-0B1AB777F91C}" type="datetime1">
              <a:rPr lang="en-US" smtClean="0"/>
              <a:t>2/5/2022</a:t>
            </a:fld>
            <a:endParaRPr lang="en-US"/>
          </a:p>
        </p:txBody>
      </p:sp>
      <p:sp>
        <p:nvSpPr>
          <p:cNvPr id="5" name="Footer Placeholder 4">
            <a:extLst>
              <a:ext uri="{FF2B5EF4-FFF2-40B4-BE49-F238E27FC236}">
                <a16:creationId xmlns:a16="http://schemas.microsoft.com/office/drawing/2014/main" id="{182AB061-42D4-4BEA-B11F-63109AE66C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1CBAD6-D250-41FC-9682-CAB8F46AE894}"/>
              </a:ext>
            </a:extLst>
          </p:cNvPr>
          <p:cNvSpPr>
            <a:spLocks noGrp="1"/>
          </p:cNvSpPr>
          <p:nvPr>
            <p:ph type="sldNum" sz="quarter" idx="12"/>
          </p:nvPr>
        </p:nvSpPr>
        <p:spPr/>
        <p:txBody>
          <a:bodyPr/>
          <a:lstStyle/>
          <a:p>
            <a:fld id="{1648FD1A-DB82-4CC3-B4A8-2B6D00F23741}" type="slidenum">
              <a:rPr lang="en-US" smtClean="0"/>
              <a:t>‹#›</a:t>
            </a:fld>
            <a:endParaRPr lang="en-US"/>
          </a:p>
        </p:txBody>
      </p:sp>
    </p:spTree>
    <p:extLst>
      <p:ext uri="{BB962C8B-B14F-4D97-AF65-F5344CB8AC3E}">
        <p14:creationId xmlns:p14="http://schemas.microsoft.com/office/powerpoint/2010/main" val="3040567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078D0-C68C-430D-9CE5-B168AC0A31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FB0F33-8EF5-460D-BA16-D915240ED97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D5E5F8-9B31-47EC-9728-7B8DDEE4A31B}"/>
              </a:ext>
            </a:extLst>
          </p:cNvPr>
          <p:cNvSpPr>
            <a:spLocks noGrp="1"/>
          </p:cNvSpPr>
          <p:nvPr>
            <p:ph type="dt" sz="half" idx="10"/>
          </p:nvPr>
        </p:nvSpPr>
        <p:spPr/>
        <p:txBody>
          <a:bodyPr/>
          <a:lstStyle/>
          <a:p>
            <a:fld id="{429B9F3D-310A-490F-AB42-0C00EB45716C}" type="datetime1">
              <a:rPr lang="en-US" smtClean="0"/>
              <a:t>2/5/2022</a:t>
            </a:fld>
            <a:endParaRPr lang="en-US"/>
          </a:p>
        </p:txBody>
      </p:sp>
      <p:sp>
        <p:nvSpPr>
          <p:cNvPr id="5" name="Footer Placeholder 4">
            <a:extLst>
              <a:ext uri="{FF2B5EF4-FFF2-40B4-BE49-F238E27FC236}">
                <a16:creationId xmlns:a16="http://schemas.microsoft.com/office/drawing/2014/main" id="{E452E20A-7390-49BE-8045-DEF2138E37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40024F-5115-4CC2-A254-634D533A6477}"/>
              </a:ext>
            </a:extLst>
          </p:cNvPr>
          <p:cNvSpPr>
            <a:spLocks noGrp="1"/>
          </p:cNvSpPr>
          <p:nvPr>
            <p:ph type="sldNum" sz="quarter" idx="12"/>
          </p:nvPr>
        </p:nvSpPr>
        <p:spPr/>
        <p:txBody>
          <a:bodyPr/>
          <a:lstStyle/>
          <a:p>
            <a:fld id="{1648FD1A-DB82-4CC3-B4A8-2B6D00F23741}" type="slidenum">
              <a:rPr lang="en-US" smtClean="0"/>
              <a:t>‹#›</a:t>
            </a:fld>
            <a:endParaRPr lang="en-US"/>
          </a:p>
        </p:txBody>
      </p:sp>
    </p:spTree>
    <p:extLst>
      <p:ext uri="{BB962C8B-B14F-4D97-AF65-F5344CB8AC3E}">
        <p14:creationId xmlns:p14="http://schemas.microsoft.com/office/powerpoint/2010/main" val="2795799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21234-3D94-4E62-92EC-E9275C3303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F01C7F-AD43-4F15-881C-1AE7E45F0D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568801C-C07E-4414-BD33-58929916D870}"/>
              </a:ext>
            </a:extLst>
          </p:cNvPr>
          <p:cNvSpPr>
            <a:spLocks noGrp="1"/>
          </p:cNvSpPr>
          <p:nvPr>
            <p:ph type="dt" sz="half" idx="10"/>
          </p:nvPr>
        </p:nvSpPr>
        <p:spPr/>
        <p:txBody>
          <a:bodyPr/>
          <a:lstStyle/>
          <a:p>
            <a:fld id="{E0C8259A-25F5-4BCA-9FA8-D39FDBE52175}" type="datetime1">
              <a:rPr lang="en-US" smtClean="0"/>
              <a:t>2/5/2022</a:t>
            </a:fld>
            <a:endParaRPr lang="en-US"/>
          </a:p>
        </p:txBody>
      </p:sp>
      <p:sp>
        <p:nvSpPr>
          <p:cNvPr id="5" name="Footer Placeholder 4">
            <a:extLst>
              <a:ext uri="{FF2B5EF4-FFF2-40B4-BE49-F238E27FC236}">
                <a16:creationId xmlns:a16="http://schemas.microsoft.com/office/drawing/2014/main" id="{BA6AB558-AFA9-42AD-A971-F875018603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F8D056-1D5B-484D-B6CC-246373765133}"/>
              </a:ext>
            </a:extLst>
          </p:cNvPr>
          <p:cNvSpPr>
            <a:spLocks noGrp="1"/>
          </p:cNvSpPr>
          <p:nvPr>
            <p:ph type="sldNum" sz="quarter" idx="12"/>
          </p:nvPr>
        </p:nvSpPr>
        <p:spPr/>
        <p:txBody>
          <a:bodyPr/>
          <a:lstStyle/>
          <a:p>
            <a:fld id="{1648FD1A-DB82-4CC3-B4A8-2B6D00F23741}" type="slidenum">
              <a:rPr lang="en-US" smtClean="0"/>
              <a:t>‹#›</a:t>
            </a:fld>
            <a:endParaRPr lang="en-US"/>
          </a:p>
        </p:txBody>
      </p:sp>
    </p:spTree>
    <p:extLst>
      <p:ext uri="{BB962C8B-B14F-4D97-AF65-F5344CB8AC3E}">
        <p14:creationId xmlns:p14="http://schemas.microsoft.com/office/powerpoint/2010/main" val="1182746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ED37C-3592-4AD3-AB3C-45CC4FA5B3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96A3C2-D353-4F87-A71E-572A4633529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0C3095-19E5-473E-A4D7-9963F3761D4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A2344C-13BD-4ADD-A7DD-9DD45BDD8BE9}"/>
              </a:ext>
            </a:extLst>
          </p:cNvPr>
          <p:cNvSpPr>
            <a:spLocks noGrp="1"/>
          </p:cNvSpPr>
          <p:nvPr>
            <p:ph type="dt" sz="half" idx="10"/>
          </p:nvPr>
        </p:nvSpPr>
        <p:spPr/>
        <p:txBody>
          <a:bodyPr/>
          <a:lstStyle/>
          <a:p>
            <a:fld id="{A8B51DE0-96B4-4811-A92C-FAD9F59D0D03}" type="datetime1">
              <a:rPr lang="en-US" smtClean="0"/>
              <a:t>2/5/2022</a:t>
            </a:fld>
            <a:endParaRPr lang="en-US"/>
          </a:p>
        </p:txBody>
      </p:sp>
      <p:sp>
        <p:nvSpPr>
          <p:cNvPr id="6" name="Footer Placeholder 5">
            <a:extLst>
              <a:ext uri="{FF2B5EF4-FFF2-40B4-BE49-F238E27FC236}">
                <a16:creationId xmlns:a16="http://schemas.microsoft.com/office/drawing/2014/main" id="{485FA310-FA57-4C98-8955-BDC05F23EB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46AA40-77ED-4799-B885-887096BFB57A}"/>
              </a:ext>
            </a:extLst>
          </p:cNvPr>
          <p:cNvSpPr>
            <a:spLocks noGrp="1"/>
          </p:cNvSpPr>
          <p:nvPr>
            <p:ph type="sldNum" sz="quarter" idx="12"/>
          </p:nvPr>
        </p:nvSpPr>
        <p:spPr/>
        <p:txBody>
          <a:bodyPr/>
          <a:lstStyle/>
          <a:p>
            <a:fld id="{1648FD1A-DB82-4CC3-B4A8-2B6D00F23741}" type="slidenum">
              <a:rPr lang="en-US" smtClean="0"/>
              <a:t>‹#›</a:t>
            </a:fld>
            <a:endParaRPr lang="en-US"/>
          </a:p>
        </p:txBody>
      </p:sp>
    </p:spTree>
    <p:extLst>
      <p:ext uri="{BB962C8B-B14F-4D97-AF65-F5344CB8AC3E}">
        <p14:creationId xmlns:p14="http://schemas.microsoft.com/office/powerpoint/2010/main" val="3852568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EE50F-2BE0-4E61-BB63-5A32480C1C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92AA20-F053-424C-AEB9-69F1EC4DB7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45AD6A5-E023-49D1-A5C0-85FAD7E6382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38D5AA-9A6D-4E3E-B2B4-B211E6D26A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4D30BE2-679D-42F5-822E-526AC4C06F9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1D3C31-74E4-4BBE-BE77-A4692BFCD3D9}"/>
              </a:ext>
            </a:extLst>
          </p:cNvPr>
          <p:cNvSpPr>
            <a:spLocks noGrp="1"/>
          </p:cNvSpPr>
          <p:nvPr>
            <p:ph type="dt" sz="half" idx="10"/>
          </p:nvPr>
        </p:nvSpPr>
        <p:spPr/>
        <p:txBody>
          <a:bodyPr/>
          <a:lstStyle/>
          <a:p>
            <a:fld id="{DDD0A951-69DC-464A-8231-0377BE646700}" type="datetime1">
              <a:rPr lang="en-US" smtClean="0"/>
              <a:t>2/5/2022</a:t>
            </a:fld>
            <a:endParaRPr lang="en-US"/>
          </a:p>
        </p:txBody>
      </p:sp>
      <p:sp>
        <p:nvSpPr>
          <p:cNvPr id="8" name="Footer Placeholder 7">
            <a:extLst>
              <a:ext uri="{FF2B5EF4-FFF2-40B4-BE49-F238E27FC236}">
                <a16:creationId xmlns:a16="http://schemas.microsoft.com/office/drawing/2014/main" id="{E95836CF-794E-40F2-AAB4-1368F84574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41A40F-BFE8-415D-8DE7-BDB22858C2C8}"/>
              </a:ext>
            </a:extLst>
          </p:cNvPr>
          <p:cNvSpPr>
            <a:spLocks noGrp="1"/>
          </p:cNvSpPr>
          <p:nvPr>
            <p:ph type="sldNum" sz="quarter" idx="12"/>
          </p:nvPr>
        </p:nvSpPr>
        <p:spPr/>
        <p:txBody>
          <a:bodyPr/>
          <a:lstStyle/>
          <a:p>
            <a:fld id="{1648FD1A-DB82-4CC3-B4A8-2B6D00F23741}" type="slidenum">
              <a:rPr lang="en-US" smtClean="0"/>
              <a:t>‹#›</a:t>
            </a:fld>
            <a:endParaRPr lang="en-US"/>
          </a:p>
        </p:txBody>
      </p:sp>
    </p:spTree>
    <p:extLst>
      <p:ext uri="{BB962C8B-B14F-4D97-AF65-F5344CB8AC3E}">
        <p14:creationId xmlns:p14="http://schemas.microsoft.com/office/powerpoint/2010/main" val="3786935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B2321-01CC-4A83-A9D9-F4C4931417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F4C238-E4DD-4B67-B58A-D1C4D449C9FE}"/>
              </a:ext>
            </a:extLst>
          </p:cNvPr>
          <p:cNvSpPr>
            <a:spLocks noGrp="1"/>
          </p:cNvSpPr>
          <p:nvPr>
            <p:ph type="dt" sz="half" idx="10"/>
          </p:nvPr>
        </p:nvSpPr>
        <p:spPr/>
        <p:txBody>
          <a:bodyPr/>
          <a:lstStyle/>
          <a:p>
            <a:fld id="{DB99B7B7-B6FD-439E-970C-0EB44E28448F}" type="datetime1">
              <a:rPr lang="en-US" smtClean="0"/>
              <a:t>2/5/2022</a:t>
            </a:fld>
            <a:endParaRPr lang="en-US"/>
          </a:p>
        </p:txBody>
      </p:sp>
      <p:sp>
        <p:nvSpPr>
          <p:cNvPr id="4" name="Footer Placeholder 3">
            <a:extLst>
              <a:ext uri="{FF2B5EF4-FFF2-40B4-BE49-F238E27FC236}">
                <a16:creationId xmlns:a16="http://schemas.microsoft.com/office/drawing/2014/main" id="{D26C2B0F-FF92-40A2-8C01-618081FA33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091CC1-1CB8-4126-936E-1CAEE5FC3F09}"/>
              </a:ext>
            </a:extLst>
          </p:cNvPr>
          <p:cNvSpPr>
            <a:spLocks noGrp="1"/>
          </p:cNvSpPr>
          <p:nvPr>
            <p:ph type="sldNum" sz="quarter" idx="12"/>
          </p:nvPr>
        </p:nvSpPr>
        <p:spPr/>
        <p:txBody>
          <a:bodyPr/>
          <a:lstStyle/>
          <a:p>
            <a:fld id="{1648FD1A-DB82-4CC3-B4A8-2B6D00F23741}" type="slidenum">
              <a:rPr lang="en-US" smtClean="0"/>
              <a:t>‹#›</a:t>
            </a:fld>
            <a:endParaRPr lang="en-US"/>
          </a:p>
        </p:txBody>
      </p:sp>
    </p:spTree>
    <p:extLst>
      <p:ext uri="{BB962C8B-B14F-4D97-AF65-F5344CB8AC3E}">
        <p14:creationId xmlns:p14="http://schemas.microsoft.com/office/powerpoint/2010/main" val="2978680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62729E-8439-478A-8D3E-D814D7A6C2FA}"/>
              </a:ext>
            </a:extLst>
          </p:cNvPr>
          <p:cNvSpPr>
            <a:spLocks noGrp="1"/>
          </p:cNvSpPr>
          <p:nvPr>
            <p:ph type="dt" sz="half" idx="10"/>
          </p:nvPr>
        </p:nvSpPr>
        <p:spPr/>
        <p:txBody>
          <a:bodyPr/>
          <a:lstStyle/>
          <a:p>
            <a:fld id="{2D6E1534-7190-44EA-9CF2-7B3C516FF7CA}" type="datetime1">
              <a:rPr lang="en-US" smtClean="0"/>
              <a:t>2/5/2022</a:t>
            </a:fld>
            <a:endParaRPr lang="en-US"/>
          </a:p>
        </p:txBody>
      </p:sp>
      <p:sp>
        <p:nvSpPr>
          <p:cNvPr id="3" name="Footer Placeholder 2">
            <a:extLst>
              <a:ext uri="{FF2B5EF4-FFF2-40B4-BE49-F238E27FC236}">
                <a16:creationId xmlns:a16="http://schemas.microsoft.com/office/drawing/2014/main" id="{58A4CD26-BE0E-4FD6-9646-9A5AC50246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0E91FF-0567-4FF6-9CDE-EE0B6D60EF4B}"/>
              </a:ext>
            </a:extLst>
          </p:cNvPr>
          <p:cNvSpPr>
            <a:spLocks noGrp="1"/>
          </p:cNvSpPr>
          <p:nvPr>
            <p:ph type="sldNum" sz="quarter" idx="12"/>
          </p:nvPr>
        </p:nvSpPr>
        <p:spPr/>
        <p:txBody>
          <a:bodyPr/>
          <a:lstStyle/>
          <a:p>
            <a:fld id="{1648FD1A-DB82-4CC3-B4A8-2B6D00F23741}" type="slidenum">
              <a:rPr lang="en-US" smtClean="0"/>
              <a:t>‹#›</a:t>
            </a:fld>
            <a:endParaRPr lang="en-US"/>
          </a:p>
        </p:txBody>
      </p:sp>
    </p:spTree>
    <p:extLst>
      <p:ext uri="{BB962C8B-B14F-4D97-AF65-F5344CB8AC3E}">
        <p14:creationId xmlns:p14="http://schemas.microsoft.com/office/powerpoint/2010/main" val="3004146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E3B55-915A-47B7-AE46-1385414132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6DBA26-4214-4FB0-A524-84FA70581B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25759D-FD31-41C1-AA18-8BA21A544E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2D83C5B-C0D5-49C4-B0DF-CA15141FFBDD}"/>
              </a:ext>
            </a:extLst>
          </p:cNvPr>
          <p:cNvSpPr>
            <a:spLocks noGrp="1"/>
          </p:cNvSpPr>
          <p:nvPr>
            <p:ph type="dt" sz="half" idx="10"/>
          </p:nvPr>
        </p:nvSpPr>
        <p:spPr/>
        <p:txBody>
          <a:bodyPr/>
          <a:lstStyle/>
          <a:p>
            <a:fld id="{D007AA6B-85E4-4E87-AF07-B8618D52D311}" type="datetime1">
              <a:rPr lang="en-US" smtClean="0"/>
              <a:t>2/5/2022</a:t>
            </a:fld>
            <a:endParaRPr lang="en-US"/>
          </a:p>
        </p:txBody>
      </p:sp>
      <p:sp>
        <p:nvSpPr>
          <p:cNvPr id="6" name="Footer Placeholder 5">
            <a:extLst>
              <a:ext uri="{FF2B5EF4-FFF2-40B4-BE49-F238E27FC236}">
                <a16:creationId xmlns:a16="http://schemas.microsoft.com/office/drawing/2014/main" id="{4788E781-181A-4088-A2E8-F47DF95BDA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D3D5E5-AB4A-4769-9AD0-192F82C79B18}"/>
              </a:ext>
            </a:extLst>
          </p:cNvPr>
          <p:cNvSpPr>
            <a:spLocks noGrp="1"/>
          </p:cNvSpPr>
          <p:nvPr>
            <p:ph type="sldNum" sz="quarter" idx="12"/>
          </p:nvPr>
        </p:nvSpPr>
        <p:spPr/>
        <p:txBody>
          <a:bodyPr/>
          <a:lstStyle/>
          <a:p>
            <a:fld id="{1648FD1A-DB82-4CC3-B4A8-2B6D00F23741}" type="slidenum">
              <a:rPr lang="en-US" smtClean="0"/>
              <a:t>‹#›</a:t>
            </a:fld>
            <a:endParaRPr lang="en-US"/>
          </a:p>
        </p:txBody>
      </p:sp>
    </p:spTree>
    <p:extLst>
      <p:ext uri="{BB962C8B-B14F-4D97-AF65-F5344CB8AC3E}">
        <p14:creationId xmlns:p14="http://schemas.microsoft.com/office/powerpoint/2010/main" val="2038177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80196-47FD-410B-A2CE-A026CFEC08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44C71C-06B8-49DA-9691-860A201AC0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45D22C-00F1-4E09-AB64-981C0510FE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0C6E605-08E1-4D5E-9835-9D6EA5F9E4D7}"/>
              </a:ext>
            </a:extLst>
          </p:cNvPr>
          <p:cNvSpPr>
            <a:spLocks noGrp="1"/>
          </p:cNvSpPr>
          <p:nvPr>
            <p:ph type="dt" sz="half" idx="10"/>
          </p:nvPr>
        </p:nvSpPr>
        <p:spPr/>
        <p:txBody>
          <a:bodyPr/>
          <a:lstStyle/>
          <a:p>
            <a:fld id="{AE5389DC-D4C0-4B14-AF8E-E332B40932CA}" type="datetime1">
              <a:rPr lang="en-US" smtClean="0"/>
              <a:t>2/5/2022</a:t>
            </a:fld>
            <a:endParaRPr lang="en-US"/>
          </a:p>
        </p:txBody>
      </p:sp>
      <p:sp>
        <p:nvSpPr>
          <p:cNvPr id="6" name="Footer Placeholder 5">
            <a:extLst>
              <a:ext uri="{FF2B5EF4-FFF2-40B4-BE49-F238E27FC236}">
                <a16:creationId xmlns:a16="http://schemas.microsoft.com/office/drawing/2014/main" id="{1A4AB21D-7CC2-429E-934D-CD4203CE86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E8C334-7722-486A-A9DF-4C0975E651DA}"/>
              </a:ext>
            </a:extLst>
          </p:cNvPr>
          <p:cNvSpPr>
            <a:spLocks noGrp="1"/>
          </p:cNvSpPr>
          <p:nvPr>
            <p:ph type="sldNum" sz="quarter" idx="12"/>
          </p:nvPr>
        </p:nvSpPr>
        <p:spPr/>
        <p:txBody>
          <a:bodyPr/>
          <a:lstStyle/>
          <a:p>
            <a:fld id="{1648FD1A-DB82-4CC3-B4A8-2B6D00F23741}" type="slidenum">
              <a:rPr lang="en-US" smtClean="0"/>
              <a:t>‹#›</a:t>
            </a:fld>
            <a:endParaRPr lang="en-US"/>
          </a:p>
        </p:txBody>
      </p:sp>
    </p:spTree>
    <p:extLst>
      <p:ext uri="{BB962C8B-B14F-4D97-AF65-F5344CB8AC3E}">
        <p14:creationId xmlns:p14="http://schemas.microsoft.com/office/powerpoint/2010/main" val="2014900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F374AB-1977-4D9E-846D-B04EF662F1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F5447E-87FC-44F2-9CF4-1CF99A5A6E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DC7DC3-4D68-4998-85F2-DA09BE37E7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3F3BB8-E257-4B34-A22F-43202B6308E8}" type="datetime1">
              <a:rPr lang="en-US" smtClean="0"/>
              <a:t>2/5/2022</a:t>
            </a:fld>
            <a:endParaRPr lang="en-US"/>
          </a:p>
        </p:txBody>
      </p:sp>
      <p:sp>
        <p:nvSpPr>
          <p:cNvPr id="5" name="Footer Placeholder 4">
            <a:extLst>
              <a:ext uri="{FF2B5EF4-FFF2-40B4-BE49-F238E27FC236}">
                <a16:creationId xmlns:a16="http://schemas.microsoft.com/office/drawing/2014/main" id="{AA09006C-3970-4D9B-B9D2-84735F0826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4A5AF3-FB10-42A4-BF0F-5EFBB0A0D2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48FD1A-DB82-4CC3-B4A8-2B6D00F23741}" type="slidenum">
              <a:rPr lang="en-US" smtClean="0"/>
              <a:t>‹#›</a:t>
            </a:fld>
            <a:endParaRPr lang="en-US"/>
          </a:p>
        </p:txBody>
      </p:sp>
    </p:spTree>
    <p:extLst>
      <p:ext uri="{BB962C8B-B14F-4D97-AF65-F5344CB8AC3E}">
        <p14:creationId xmlns:p14="http://schemas.microsoft.com/office/powerpoint/2010/main" val="42039097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15.wmf"/><Relationship Id="rId5" Type="http://schemas.openxmlformats.org/officeDocument/2006/relationships/oleObject" Target="../embeddings/oleObject3.bin"/><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notesSlide" Target="../notesSlides/notesSlide14.xml"/><Relationship Id="rId7" Type="http://schemas.openxmlformats.org/officeDocument/2006/relationships/oleObject" Target="../embeddings/oleObject4.bin"/><Relationship Id="rId2" Type="http://schemas.openxmlformats.org/officeDocument/2006/relationships/slideLayout" Target="../slideLayouts/slideLayout5.xml"/><Relationship Id="rId1" Type="http://schemas.openxmlformats.org/officeDocument/2006/relationships/vmlDrawing" Target="../drawings/vmlDrawing3.v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17.wmf"/><Relationship Id="rId4" Type="http://schemas.openxmlformats.org/officeDocument/2006/relationships/image" Target="../media/image19.png"/><Relationship Id="rId9" Type="http://schemas.openxmlformats.org/officeDocument/2006/relationships/oleObject" Target="../embeddings/oleObject5.bin"/></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2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2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2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notesSlide" Target="../notesSlides/notesSlide3.xm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wmf"/><Relationship Id="rId5" Type="http://schemas.openxmlformats.org/officeDocument/2006/relationships/oleObject" Target="../embeddings/oleObject1.bin"/><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8.png"/><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27208-34A1-49BE-A800-EDD3B8C17FB5}"/>
              </a:ext>
            </a:extLst>
          </p:cNvPr>
          <p:cNvSpPr>
            <a:spLocks noGrp="1"/>
          </p:cNvSpPr>
          <p:nvPr>
            <p:ph type="ctrTitle"/>
          </p:nvPr>
        </p:nvSpPr>
        <p:spPr>
          <a:xfrm>
            <a:off x="929054" y="1041400"/>
            <a:ext cx="10333892" cy="2387600"/>
          </a:xfrm>
        </p:spPr>
        <p:txBody>
          <a:bodyPr>
            <a:normAutofit fontScale="90000"/>
          </a:bodyPr>
          <a:lstStyle/>
          <a:p>
            <a:r>
              <a:rPr lang="en-US" dirty="0"/>
              <a:t>Mediating Ribosomal Competition by Splitting Pools</a:t>
            </a:r>
          </a:p>
        </p:txBody>
      </p:sp>
      <p:sp>
        <p:nvSpPr>
          <p:cNvPr id="3" name="Subtitle 2">
            <a:extLst>
              <a:ext uri="{FF2B5EF4-FFF2-40B4-BE49-F238E27FC236}">
                <a16:creationId xmlns:a16="http://schemas.microsoft.com/office/drawing/2014/main" id="{144EA2E9-A2F0-4D45-8AA2-53A3F1480D5D}"/>
              </a:ext>
            </a:extLst>
          </p:cNvPr>
          <p:cNvSpPr>
            <a:spLocks noGrp="1"/>
          </p:cNvSpPr>
          <p:nvPr>
            <p:ph type="subTitle" idx="1"/>
          </p:nvPr>
        </p:nvSpPr>
        <p:spPr>
          <a:xfrm>
            <a:off x="1524000" y="4213784"/>
            <a:ext cx="9144000" cy="564693"/>
          </a:xfrm>
        </p:spPr>
        <p:txBody>
          <a:bodyPr/>
          <a:lstStyle/>
          <a:p>
            <a:r>
              <a:rPr lang="en-US" dirty="0"/>
              <a:t>Jared Miller, Muhammad Ali Al-</a:t>
            </a:r>
            <a:r>
              <a:rPr lang="en-US" dirty="0" err="1"/>
              <a:t>Radhawi</a:t>
            </a:r>
            <a:r>
              <a:rPr lang="en-US" dirty="0"/>
              <a:t>, Eduardo Sontag</a:t>
            </a:r>
          </a:p>
          <a:p>
            <a:endParaRPr lang="en-US" dirty="0"/>
          </a:p>
        </p:txBody>
      </p:sp>
      <p:pic>
        <p:nvPicPr>
          <p:cNvPr id="5" name="Picture 4" descr="Text, logo&#10;&#10;Description automatically generated with medium confidence">
            <a:extLst>
              <a:ext uri="{FF2B5EF4-FFF2-40B4-BE49-F238E27FC236}">
                <a16:creationId xmlns:a16="http://schemas.microsoft.com/office/drawing/2014/main" id="{B07B9154-13C1-4CC7-BDEA-2962DF0E6A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0027" y="5110454"/>
            <a:ext cx="3815067" cy="1412291"/>
          </a:xfrm>
          <a:prstGeom prst="rect">
            <a:avLst/>
          </a:prstGeom>
        </p:spPr>
      </p:pic>
    </p:spTree>
    <p:extLst>
      <p:ext uri="{BB962C8B-B14F-4D97-AF65-F5344CB8AC3E}">
        <p14:creationId xmlns:p14="http://schemas.microsoft.com/office/powerpoint/2010/main" val="3066614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9EFD9-4C53-43B2-9ED0-7B81419A6C61}"/>
              </a:ext>
            </a:extLst>
          </p:cNvPr>
          <p:cNvSpPr>
            <a:spLocks noGrp="1"/>
          </p:cNvSpPr>
          <p:nvPr>
            <p:ph type="title"/>
          </p:nvPr>
        </p:nvSpPr>
        <p:spPr>
          <a:xfrm>
            <a:off x="838199" y="365125"/>
            <a:ext cx="11353801" cy="1325563"/>
          </a:xfrm>
        </p:spPr>
        <p:txBody>
          <a:bodyPr/>
          <a:lstStyle/>
          <a:p>
            <a:r>
              <a:rPr lang="en-US" dirty="0"/>
              <a:t>Orthogonal Ribosome System (high demand)</a:t>
            </a:r>
          </a:p>
        </p:txBody>
      </p:sp>
      <p:sp>
        <p:nvSpPr>
          <p:cNvPr id="7" name="Slide Number Placeholder 6">
            <a:extLst>
              <a:ext uri="{FF2B5EF4-FFF2-40B4-BE49-F238E27FC236}">
                <a16:creationId xmlns:a16="http://schemas.microsoft.com/office/drawing/2014/main" id="{B76D618E-2504-412D-8862-667F37DAAF99}"/>
              </a:ext>
            </a:extLst>
          </p:cNvPr>
          <p:cNvSpPr>
            <a:spLocks noGrp="1"/>
          </p:cNvSpPr>
          <p:nvPr>
            <p:ph type="sldNum" sz="quarter" idx="12"/>
          </p:nvPr>
        </p:nvSpPr>
        <p:spPr/>
        <p:txBody>
          <a:bodyPr/>
          <a:lstStyle/>
          <a:p>
            <a:fld id="{1648FD1A-DB82-4CC3-B4A8-2B6D00F23741}" type="slidenum">
              <a:rPr lang="en-US" smtClean="0"/>
              <a:t>10</a:t>
            </a:fld>
            <a:endParaRPr lang="en-US"/>
          </a:p>
        </p:txBody>
      </p:sp>
      <p:pic>
        <p:nvPicPr>
          <p:cNvPr id="5" name="orfm_2_high">
            <a:hlinkClick r:id="" action="ppaction://media"/>
            <a:extLst>
              <a:ext uri="{FF2B5EF4-FFF2-40B4-BE49-F238E27FC236}">
                <a16:creationId xmlns:a16="http://schemas.microsoft.com/office/drawing/2014/main" id="{A30ACD27-71CC-470F-8A7B-EE0BF10A4994}"/>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r="5051" b="6380"/>
          <a:stretch/>
        </p:blipFill>
        <p:spPr>
          <a:xfrm>
            <a:off x="3414714" y="1825625"/>
            <a:ext cx="5090190" cy="4073730"/>
          </a:xfrm>
        </p:spPr>
      </p:pic>
    </p:spTree>
    <p:extLst>
      <p:ext uri="{BB962C8B-B14F-4D97-AF65-F5344CB8AC3E}">
        <p14:creationId xmlns:p14="http://schemas.microsoft.com/office/powerpoint/2010/main" val="155324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9EFD9-4C53-43B2-9ED0-7B81419A6C61}"/>
              </a:ext>
            </a:extLst>
          </p:cNvPr>
          <p:cNvSpPr>
            <a:spLocks noGrp="1"/>
          </p:cNvSpPr>
          <p:nvPr>
            <p:ph type="title"/>
          </p:nvPr>
        </p:nvSpPr>
        <p:spPr>
          <a:xfrm>
            <a:off x="838199" y="365125"/>
            <a:ext cx="10999839" cy="1325563"/>
          </a:xfrm>
        </p:spPr>
        <p:txBody>
          <a:bodyPr/>
          <a:lstStyle/>
          <a:p>
            <a:r>
              <a:rPr lang="en-US" dirty="0"/>
              <a:t>Orthogonal Ribosome System (no demand)</a:t>
            </a:r>
          </a:p>
        </p:txBody>
      </p:sp>
      <p:sp>
        <p:nvSpPr>
          <p:cNvPr id="3" name="Slide Number Placeholder 2">
            <a:extLst>
              <a:ext uri="{FF2B5EF4-FFF2-40B4-BE49-F238E27FC236}">
                <a16:creationId xmlns:a16="http://schemas.microsoft.com/office/drawing/2014/main" id="{A900A44B-29DA-473B-B7C0-19951A98C27E}"/>
              </a:ext>
            </a:extLst>
          </p:cNvPr>
          <p:cNvSpPr>
            <a:spLocks noGrp="1"/>
          </p:cNvSpPr>
          <p:nvPr>
            <p:ph type="sldNum" sz="quarter" idx="12"/>
          </p:nvPr>
        </p:nvSpPr>
        <p:spPr/>
        <p:txBody>
          <a:bodyPr/>
          <a:lstStyle/>
          <a:p>
            <a:fld id="{1648FD1A-DB82-4CC3-B4A8-2B6D00F23741}" type="slidenum">
              <a:rPr lang="en-US" smtClean="0"/>
              <a:t>11</a:t>
            </a:fld>
            <a:endParaRPr lang="en-US"/>
          </a:p>
        </p:txBody>
      </p:sp>
      <p:pic>
        <p:nvPicPr>
          <p:cNvPr id="7" name="orfm_2_no">
            <a:hlinkClick r:id="" action="ppaction://media"/>
            <a:extLst>
              <a:ext uri="{FF2B5EF4-FFF2-40B4-BE49-F238E27FC236}">
                <a16:creationId xmlns:a16="http://schemas.microsoft.com/office/drawing/2014/main" id="{52D3D3DD-1B19-459A-8FB7-05565EEC1DDF}"/>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r="3080" b="4347"/>
          <a:stretch/>
        </p:blipFill>
        <p:spPr>
          <a:xfrm>
            <a:off x="3414713" y="1825625"/>
            <a:ext cx="5195887" cy="4162220"/>
          </a:xfrm>
        </p:spPr>
      </p:pic>
    </p:spTree>
    <p:extLst>
      <p:ext uri="{BB962C8B-B14F-4D97-AF65-F5344CB8AC3E}">
        <p14:creationId xmlns:p14="http://schemas.microsoft.com/office/powerpoint/2010/main" val="37463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61B4-353D-4BDF-BBBE-7D53AF3FFA90}"/>
              </a:ext>
            </a:extLst>
          </p:cNvPr>
          <p:cNvSpPr>
            <a:spLocks noGrp="1"/>
          </p:cNvSpPr>
          <p:nvPr>
            <p:ph type="title"/>
          </p:nvPr>
        </p:nvSpPr>
        <p:spPr/>
        <p:txBody>
          <a:bodyPr/>
          <a:lstStyle/>
          <a:p>
            <a:r>
              <a:rPr lang="en-US" dirty="0"/>
              <a:t>Three Species System</a:t>
            </a:r>
          </a:p>
        </p:txBody>
      </p:sp>
      <p:sp>
        <p:nvSpPr>
          <p:cNvPr id="4" name="Slide Number Placeholder 3">
            <a:extLst>
              <a:ext uri="{FF2B5EF4-FFF2-40B4-BE49-F238E27FC236}">
                <a16:creationId xmlns:a16="http://schemas.microsoft.com/office/drawing/2014/main" id="{6DF0DF82-8E79-4547-A130-EEBDD16AB996}"/>
              </a:ext>
            </a:extLst>
          </p:cNvPr>
          <p:cNvSpPr>
            <a:spLocks noGrp="1"/>
          </p:cNvSpPr>
          <p:nvPr>
            <p:ph type="sldNum" sz="quarter" idx="12"/>
          </p:nvPr>
        </p:nvSpPr>
        <p:spPr/>
        <p:txBody>
          <a:bodyPr/>
          <a:lstStyle/>
          <a:p>
            <a:fld id="{1648FD1A-DB82-4CC3-B4A8-2B6D00F23741}" type="slidenum">
              <a:rPr lang="en-US" smtClean="0"/>
              <a:t>12</a:t>
            </a:fld>
            <a:endParaRPr lang="en-US"/>
          </a:p>
        </p:txBody>
      </p:sp>
      <p:pic>
        <p:nvPicPr>
          <p:cNvPr id="8" name="three_species">
            <a:hlinkClick r:id="" action="ppaction://media"/>
            <a:extLst>
              <a:ext uri="{FF2B5EF4-FFF2-40B4-BE49-F238E27FC236}">
                <a16:creationId xmlns:a16="http://schemas.microsoft.com/office/drawing/2014/main" id="{19E67E77-6ACA-41C8-BA41-ABB5AD8AFEE2}"/>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l="17041" t="14316" r="5983" b="10500"/>
          <a:stretch/>
        </p:blipFill>
        <p:spPr>
          <a:xfrm>
            <a:off x="3567872" y="1387547"/>
            <a:ext cx="5123844" cy="5271944"/>
          </a:xfrm>
        </p:spPr>
      </p:pic>
    </p:spTree>
    <p:extLst>
      <p:ext uri="{BB962C8B-B14F-4D97-AF65-F5344CB8AC3E}">
        <p14:creationId xmlns:p14="http://schemas.microsoft.com/office/powerpoint/2010/main" val="3356172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991A2-DCF3-4343-97DE-C56F20F40D02}"/>
              </a:ext>
            </a:extLst>
          </p:cNvPr>
          <p:cNvSpPr>
            <a:spLocks noGrp="1"/>
          </p:cNvSpPr>
          <p:nvPr>
            <p:ph type="title"/>
          </p:nvPr>
        </p:nvSpPr>
        <p:spPr/>
        <p:txBody>
          <a:bodyPr/>
          <a:lstStyle/>
          <a:p>
            <a:r>
              <a:rPr lang="en-US" dirty="0"/>
              <a:t>Optimization Problem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3D31BB0-3234-492D-A17D-EE04AFB9E9D4}"/>
                  </a:ext>
                </a:extLst>
              </p:cNvPr>
              <p:cNvSpPr>
                <a:spLocks noGrp="1"/>
              </p:cNvSpPr>
              <p:nvPr>
                <p:ph sz="half" idx="1"/>
              </p:nvPr>
            </p:nvSpPr>
            <p:spPr/>
            <p:txBody>
              <a:bodyPr/>
              <a:lstStyle/>
              <a:p>
                <a:r>
                  <a:rPr lang="en-US" dirty="0"/>
                  <a:t>Maximize steady-state weighted protein throughput</a:t>
                </a:r>
              </a:p>
              <a:p>
                <a:endParaRPr lang="en-US"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𝑤</m:t>
                          </m:r>
                        </m:sub>
                      </m:sSub>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𝑝𝑖</m:t>
                          </m:r>
                        </m:sub>
                        <m:sup/>
                        <m:e>
                          <m:sSup>
                            <m:sSupPr>
                              <m:ctrlPr>
                                <a:rPr lang="en-US" i="1">
                                  <a:latin typeface="Cambria Math" panose="02040503050406030204" pitchFamily="18" charset="0"/>
                                </a:rPr>
                              </m:ctrlPr>
                            </m:sSupPr>
                            <m:e>
                              <m:r>
                                <a:rPr lang="en-US" i="1">
                                  <a:latin typeface="Cambria Math" panose="02040503050406030204" pitchFamily="18" charset="0"/>
                                </a:rPr>
                                <m:t>𝑤</m:t>
                              </m:r>
                            </m:e>
                            <m:sup>
                              <m:r>
                                <a:rPr lang="en-US" i="1">
                                  <a:latin typeface="Cambria Math" panose="02040503050406030204" pitchFamily="18" charset="0"/>
                                </a:rPr>
                                <m:t>𝑝𝑖</m:t>
                              </m:r>
                            </m:sup>
                          </m:sSup>
                          <m:sSup>
                            <m:sSupPr>
                              <m:ctrlPr>
                                <a:rPr lang="en-US" i="1">
                                  <a:latin typeface="Cambria Math" panose="02040503050406030204" pitchFamily="18" charset="0"/>
                                </a:rPr>
                              </m:ctrlPr>
                            </m:sSupPr>
                            <m:e>
                              <m:r>
                                <a:rPr lang="en-US" i="1">
                                  <a:latin typeface="Cambria Math" panose="02040503050406030204" pitchFamily="18" charset="0"/>
                                </a:rPr>
                                <m:t>𝑦</m:t>
                              </m:r>
                            </m:e>
                            <m:sup>
                              <m:r>
                                <a:rPr lang="en-US" i="1">
                                  <a:latin typeface="Cambria Math" panose="02040503050406030204" pitchFamily="18" charset="0"/>
                                </a:rPr>
                                <m:t>𝑝𝑖</m:t>
                              </m:r>
                            </m:sup>
                          </m:sSup>
                        </m:e>
                      </m:nary>
                    </m:oMath>
                  </m:oMathPara>
                </a14:m>
                <a:endParaRPr lang="en-US" dirty="0"/>
              </a:p>
              <a:p>
                <a:r>
                  <a:rPr lang="en-US" dirty="0"/>
                  <a:t>Adjust constants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𝐾</m:t>
                        </m:r>
                      </m:e>
                      <m:sub>
                        <m:r>
                          <a:rPr lang="en-US" b="0" i="1" smtClean="0">
                            <a:latin typeface="Cambria Math" panose="02040503050406030204" pitchFamily="18" charset="0"/>
                          </a:rPr>
                          <m:t>𝑝</m:t>
                        </m:r>
                      </m:sub>
                    </m:sSub>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𝑘</m:t>
                        </m:r>
                      </m:e>
                      <m:sub>
                        <m:r>
                          <a:rPr lang="en-US" b="0" i="1" smtClean="0">
                            <a:latin typeface="Cambria Math" panose="02040503050406030204" pitchFamily="18" charset="0"/>
                          </a:rPr>
                          <m:t>𝑝</m:t>
                        </m:r>
                      </m:sub>
                      <m:sup>
                        <m:r>
                          <a:rPr lang="en-US" b="0" i="1" smtClean="0">
                            <a:latin typeface="Cambria Math" panose="02040503050406030204" pitchFamily="18" charset="0"/>
                          </a:rPr>
                          <m:t>+</m:t>
                        </m:r>
                      </m:sup>
                    </m:sSubSup>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𝑘</m:t>
                        </m:r>
                      </m:e>
                      <m:sub>
                        <m:r>
                          <a:rPr lang="en-US" b="0" i="1" smtClean="0">
                            <a:latin typeface="Cambria Math" panose="02040503050406030204" pitchFamily="18" charset="0"/>
                          </a:rPr>
                          <m:t>𝑝</m:t>
                        </m:r>
                      </m:sub>
                      <m:sup>
                        <m:r>
                          <a:rPr lang="en-US" b="0" i="1" smtClean="0">
                            <a:latin typeface="Cambria Math" panose="02040503050406030204" pitchFamily="18" charset="0"/>
                          </a:rPr>
                          <m:t>−</m:t>
                        </m:r>
                      </m:sup>
                    </m:sSubSup>
                  </m:oMath>
                </a14:m>
                <a:endParaRPr lang="en-US" dirty="0"/>
              </a:p>
              <a:p>
                <a:r>
                  <a:rPr lang="en-US" dirty="0"/>
                  <a:t>Generically non-concave optimization problem</a:t>
                </a:r>
              </a:p>
              <a:p>
                <a:pPr marL="0" indent="0">
                  <a:buNone/>
                </a:pPr>
                <a:endParaRPr lang="en-US" dirty="0"/>
              </a:p>
            </p:txBody>
          </p:sp>
        </mc:Choice>
        <mc:Fallback xmlns="">
          <p:sp>
            <p:nvSpPr>
              <p:cNvPr id="3" name="Content Placeholder 2">
                <a:extLst>
                  <a:ext uri="{FF2B5EF4-FFF2-40B4-BE49-F238E27FC236}">
                    <a16:creationId xmlns:a16="http://schemas.microsoft.com/office/drawing/2014/main" id="{A3D31BB0-3234-492D-A17D-EE04AFB9E9D4}"/>
                  </a:ext>
                </a:extLst>
              </p:cNvPr>
              <p:cNvSpPr>
                <a:spLocks noGrp="1" noRot="1" noChangeAspect="1" noMove="1" noResize="1" noEditPoints="1" noAdjustHandles="1" noChangeArrowheads="1" noChangeShapeType="1" noTextEdit="1"/>
              </p:cNvSpPr>
              <p:nvPr>
                <p:ph sz="half" idx="1"/>
              </p:nvPr>
            </p:nvSpPr>
            <p:spPr>
              <a:blipFill>
                <a:blip r:embed="rId4"/>
                <a:stretch>
                  <a:fillRect l="-2118" t="-238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94718B8-3BDA-40D9-B17B-4B95670252F0}"/>
              </a:ext>
            </a:extLst>
          </p:cNvPr>
          <p:cNvSpPr>
            <a:spLocks noGrp="1"/>
          </p:cNvSpPr>
          <p:nvPr>
            <p:ph type="sldNum" sz="quarter" idx="12"/>
          </p:nvPr>
        </p:nvSpPr>
        <p:spPr/>
        <p:txBody>
          <a:bodyPr/>
          <a:lstStyle/>
          <a:p>
            <a:fld id="{1648FD1A-DB82-4CC3-B4A8-2B6D00F23741}" type="slidenum">
              <a:rPr lang="en-US" smtClean="0"/>
              <a:t>13</a:t>
            </a:fld>
            <a:endParaRPr lang="en-US"/>
          </a:p>
        </p:txBody>
      </p:sp>
      <p:graphicFrame>
        <p:nvGraphicFramePr>
          <p:cNvPr id="5" name="Object 4">
            <a:extLst>
              <a:ext uri="{FF2B5EF4-FFF2-40B4-BE49-F238E27FC236}">
                <a16:creationId xmlns:a16="http://schemas.microsoft.com/office/drawing/2014/main" id="{F4018E84-2B4F-4C17-B471-B60893BF2CDF}"/>
              </a:ext>
            </a:extLst>
          </p:cNvPr>
          <p:cNvGraphicFramePr>
            <a:graphicFrameLocks noChangeAspect="1"/>
          </p:cNvGraphicFramePr>
          <p:nvPr>
            <p:extLst>
              <p:ext uri="{D42A27DB-BD31-4B8C-83A1-F6EECF244321}">
                <p14:modId xmlns:p14="http://schemas.microsoft.com/office/powerpoint/2010/main" val="3138841602"/>
              </p:ext>
            </p:extLst>
          </p:nvPr>
        </p:nvGraphicFramePr>
        <p:xfrm>
          <a:off x="6339348" y="1754925"/>
          <a:ext cx="4847303" cy="4601425"/>
        </p:xfrm>
        <a:graphic>
          <a:graphicData uri="http://schemas.openxmlformats.org/presentationml/2006/ole">
            <mc:AlternateContent xmlns:mc="http://schemas.openxmlformats.org/markup-compatibility/2006">
              <mc:Choice xmlns:v="urn:schemas-microsoft-com:vml" Requires="v">
                <p:oleObj spid="_x0000_s2050" name="PDF" r:id="rId5" imgW="0" imgH="360" progId="FoxitReader.Document">
                  <p:embed/>
                </p:oleObj>
              </mc:Choice>
              <mc:Fallback>
                <p:oleObj name="PDF" r:id="rId5" imgW="0" imgH="360" progId="FoxitReader.Document">
                  <p:embed/>
                  <p:pic>
                    <p:nvPicPr>
                      <p:cNvPr id="0" name=""/>
                      <p:cNvPicPr/>
                      <p:nvPr/>
                    </p:nvPicPr>
                    <p:blipFill>
                      <a:blip r:embed="rId6"/>
                      <a:stretch>
                        <a:fillRect/>
                      </a:stretch>
                    </p:blipFill>
                    <p:spPr>
                      <a:xfrm>
                        <a:off x="6339348" y="1754925"/>
                        <a:ext cx="4847303" cy="4601425"/>
                      </a:xfrm>
                      <a:prstGeom prst="rect">
                        <a:avLst/>
                      </a:prstGeom>
                    </p:spPr>
                  </p:pic>
                </p:oleObj>
              </mc:Fallback>
            </mc:AlternateContent>
          </a:graphicData>
        </a:graphic>
      </p:graphicFrame>
    </p:spTree>
    <p:extLst>
      <p:ext uri="{BB962C8B-B14F-4D97-AF65-F5344CB8AC3E}">
        <p14:creationId xmlns:p14="http://schemas.microsoft.com/office/powerpoint/2010/main" val="26976007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itle 5">
                <a:extLst>
                  <a:ext uri="{FF2B5EF4-FFF2-40B4-BE49-F238E27FC236}">
                    <a16:creationId xmlns:a16="http://schemas.microsoft.com/office/drawing/2014/main" id="{02A5712B-1DF1-42B0-B000-ABBB62CA7C6D}"/>
                  </a:ext>
                </a:extLst>
              </p:cNvPr>
              <p:cNvSpPr>
                <a:spLocks noGrp="1"/>
              </p:cNvSpPr>
              <p:nvPr>
                <p:ph type="title"/>
              </p:nvPr>
            </p:nvSpPr>
            <p:spPr/>
            <p:txBody>
              <a:bodyPr/>
              <a:lstStyle/>
              <a:p>
                <a:r>
                  <a:rPr lang="en-US" dirty="0"/>
                  <a:t>Maximize Total Output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𝑤</m:t>
                        </m:r>
                      </m:e>
                      <m:sup>
                        <m:r>
                          <a:rPr lang="en-US" b="0" i="1" smtClean="0">
                            <a:latin typeface="Cambria Math" panose="02040503050406030204" pitchFamily="18" charset="0"/>
                          </a:rPr>
                          <m:t>𝑝𝑖</m:t>
                        </m:r>
                      </m:sup>
                    </m:sSup>
                    <m:r>
                      <a:rPr lang="en-US" b="0" i="1" smtClean="0">
                        <a:latin typeface="Cambria Math" panose="02040503050406030204" pitchFamily="18" charset="0"/>
                      </a:rPr>
                      <m:t>=1</m:t>
                    </m:r>
                  </m:oMath>
                </a14:m>
                <a:r>
                  <a:rPr lang="en-US" dirty="0"/>
                  <a:t>) </a:t>
                </a:r>
              </a:p>
            </p:txBody>
          </p:sp>
        </mc:Choice>
        <mc:Fallback xmlns="">
          <p:sp>
            <p:nvSpPr>
              <p:cNvPr id="6" name="Title 5">
                <a:extLst>
                  <a:ext uri="{FF2B5EF4-FFF2-40B4-BE49-F238E27FC236}">
                    <a16:creationId xmlns:a16="http://schemas.microsoft.com/office/drawing/2014/main" id="{02A5712B-1DF1-42B0-B000-ABBB62CA7C6D}"/>
                  </a:ext>
                </a:extLst>
              </p:cNvPr>
              <p:cNvSpPr>
                <a:spLocks noGrp="1" noRot="1" noChangeAspect="1" noMove="1" noResize="1" noEditPoints="1" noAdjustHandles="1" noChangeArrowheads="1" noChangeShapeType="1" noTextEdit="1"/>
              </p:cNvSpPr>
              <p:nvPr>
                <p:ph type="title"/>
              </p:nvPr>
            </p:nvSpPr>
            <p:spPr>
              <a:blipFill>
                <a:blip r:embed="rId4"/>
                <a:stretch>
                  <a:fillRect l="-23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 Placeholder 6">
                <a:extLst>
                  <a:ext uri="{FF2B5EF4-FFF2-40B4-BE49-F238E27FC236}">
                    <a16:creationId xmlns:a16="http://schemas.microsoft.com/office/drawing/2014/main" id="{A1454A50-F20F-4465-9581-E3AD0BE8E11F}"/>
                  </a:ext>
                </a:extLst>
              </p:cNvPr>
              <p:cNvSpPr>
                <a:spLocks noGrp="1"/>
              </p:cNvSpPr>
              <p:nvPr>
                <p:ph type="body" idx="1"/>
              </p:nvPr>
            </p:nvSpPr>
            <p:spPr>
              <a:xfrm>
                <a:off x="839787" y="1347056"/>
                <a:ext cx="5157787" cy="823912"/>
              </a:xfrm>
            </p:spPr>
            <p:txBody>
              <a:bodyPr>
                <a:normAutofit/>
              </a:bodyPr>
              <a:lstStyle/>
              <a:p>
                <a:r>
                  <a:rPr lang="en-US" b="1" dirty="0"/>
                  <a:t>Parity</a:t>
                </a:r>
                <a14:m>
                  <m:oMath xmlns:m="http://schemas.openxmlformats.org/officeDocument/2006/math">
                    <m:r>
                      <a:rPr lang="en-US">
                        <a:latin typeface="Cambria Math" panose="02040503050406030204" pitchFamily="18" charset="0"/>
                      </a:rPr>
                      <m:t>:</m:t>
                    </m:r>
                    <m:r>
                      <a:rPr lang="en-US" b="1" i="0" smtClean="0">
                        <a:latin typeface="Cambria Math" panose="02040503050406030204" pitchFamily="18" charset="0"/>
                      </a:rPr>
                      <m:t> </m:t>
                    </m:r>
                    <m:r>
                      <a:rPr lang="en-US" b="1" i="1" smtClean="0">
                        <a:latin typeface="Cambria Math" panose="02040503050406030204" pitchFamily="18" charset="0"/>
                      </a:rPr>
                      <m:t>𝑲</m:t>
                    </m:r>
                    <m:r>
                      <a:rPr lang="en-US" b="1" i="1" smtClean="0">
                        <a:latin typeface="Cambria Math" panose="02040503050406030204" pitchFamily="18" charset="0"/>
                      </a:rPr>
                      <m:t>=</m:t>
                    </m:r>
                    <m:d>
                      <m:dPr>
                        <m:begChr m:val="["/>
                        <m:endChr m:val="]"/>
                        <m:ctrlPr>
                          <a:rPr lang="en-US" b="1" i="1" smtClean="0">
                            <a:latin typeface="Cambria Math" panose="02040503050406030204" pitchFamily="18" charset="0"/>
                          </a:rPr>
                        </m:ctrlPr>
                      </m:dPr>
                      <m:e>
                        <m:r>
                          <a:rPr lang="en-US" b="1" i="1" smtClean="0">
                            <a:latin typeface="Cambria Math" panose="02040503050406030204" pitchFamily="18" charset="0"/>
                          </a:rPr>
                          <m:t>𝟓</m:t>
                        </m:r>
                        <m:r>
                          <a:rPr lang="en-US" b="1" i="1" smtClean="0">
                            <a:latin typeface="Cambria Math" panose="02040503050406030204" pitchFamily="18" charset="0"/>
                          </a:rPr>
                          <m:t>, </m:t>
                        </m:r>
                        <m:r>
                          <a:rPr lang="en-US" b="1" i="1" smtClean="0">
                            <a:latin typeface="Cambria Math" panose="02040503050406030204" pitchFamily="18" charset="0"/>
                          </a:rPr>
                          <m:t>𝟓</m:t>
                        </m:r>
                      </m:e>
                    </m:d>
                    <m:r>
                      <a:rPr lang="en-US" b="1" i="1" smtClean="0">
                        <a:latin typeface="Cambria Math" panose="02040503050406030204" pitchFamily="18" charset="0"/>
                      </a:rPr>
                      <m:t>, </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𝒚</m:t>
                        </m:r>
                      </m:e>
                      <m:sub>
                        <m:r>
                          <a:rPr lang="en-US" b="1" i="1" smtClean="0">
                            <a:latin typeface="Cambria Math" panose="02040503050406030204" pitchFamily="18" charset="0"/>
                          </a:rPr>
                          <m:t>𝒘</m:t>
                        </m:r>
                      </m:sub>
                    </m:sSub>
                    <m:r>
                      <a:rPr lang="en-US" b="1" i="1" smtClean="0">
                        <a:latin typeface="Cambria Math" panose="02040503050406030204" pitchFamily="18" charset="0"/>
                      </a:rPr>
                      <m:t>=</m:t>
                    </m:r>
                    <m:r>
                      <a:rPr lang="en-US" b="1" i="1" smtClean="0">
                        <a:latin typeface="Cambria Math" panose="02040503050406030204" pitchFamily="18" charset="0"/>
                      </a:rPr>
                      <m:t>𝟑</m:t>
                    </m:r>
                    <m:r>
                      <a:rPr lang="en-US" b="1" i="1" smtClean="0">
                        <a:latin typeface="Cambria Math" panose="02040503050406030204" pitchFamily="18" charset="0"/>
                      </a:rPr>
                      <m:t>.</m:t>
                    </m:r>
                    <m:r>
                      <a:rPr lang="en-US" b="1" i="1" smtClean="0">
                        <a:latin typeface="Cambria Math" panose="02040503050406030204" pitchFamily="18" charset="0"/>
                      </a:rPr>
                      <m:t>𝟏𝟏</m:t>
                    </m:r>
                  </m:oMath>
                </a14:m>
                <a:endParaRPr lang="en-US" dirty="0"/>
              </a:p>
            </p:txBody>
          </p:sp>
        </mc:Choice>
        <mc:Fallback xmlns="">
          <p:sp>
            <p:nvSpPr>
              <p:cNvPr id="7" name="Text Placeholder 6">
                <a:extLst>
                  <a:ext uri="{FF2B5EF4-FFF2-40B4-BE49-F238E27FC236}">
                    <a16:creationId xmlns:a16="http://schemas.microsoft.com/office/drawing/2014/main" id="{A1454A50-F20F-4465-9581-E3AD0BE8E11F}"/>
                  </a:ext>
                </a:extLst>
              </p:cNvPr>
              <p:cNvSpPr>
                <a:spLocks noGrp="1" noRot="1" noChangeAspect="1" noMove="1" noResize="1" noEditPoints="1" noAdjustHandles="1" noChangeArrowheads="1" noChangeShapeType="1" noTextEdit="1"/>
              </p:cNvSpPr>
              <p:nvPr>
                <p:ph type="body" idx="1"/>
              </p:nvPr>
            </p:nvSpPr>
            <p:spPr>
              <a:xfrm>
                <a:off x="839787" y="1347056"/>
                <a:ext cx="5157787" cy="823912"/>
              </a:xfrm>
              <a:blipFill>
                <a:blip r:embed="rId5"/>
                <a:stretch>
                  <a:fillRect l="-1891" b="-162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 Placeholder 8">
                <a:extLst>
                  <a:ext uri="{FF2B5EF4-FFF2-40B4-BE49-F238E27FC236}">
                    <a16:creationId xmlns:a16="http://schemas.microsoft.com/office/drawing/2014/main" id="{3CB05D00-60D4-4C94-917F-D9C3D71AE31F}"/>
                  </a:ext>
                </a:extLst>
              </p:cNvPr>
              <p:cNvSpPr>
                <a:spLocks noGrp="1"/>
              </p:cNvSpPr>
              <p:nvPr>
                <p:ph type="body" sz="quarter" idx="3"/>
              </p:nvPr>
            </p:nvSpPr>
            <p:spPr>
              <a:xfrm>
                <a:off x="6194427" y="1347056"/>
                <a:ext cx="5433646" cy="823912"/>
              </a:xfrm>
            </p:spPr>
            <p:txBody>
              <a:bodyPr>
                <a:normAutofit/>
              </a:bodyPr>
              <a:lstStyle/>
              <a:p>
                <a:r>
                  <a:rPr lang="en-US" b="1" dirty="0"/>
                  <a:t>Optimized: </a:t>
                </a:r>
                <a14:m>
                  <m:oMath xmlns:m="http://schemas.openxmlformats.org/officeDocument/2006/math">
                    <m:r>
                      <a:rPr lang="en-US" b="1" i="1" smtClean="0">
                        <a:latin typeface="Cambria Math" panose="02040503050406030204" pitchFamily="18" charset="0"/>
                      </a:rPr>
                      <m:t>𝑲</m:t>
                    </m:r>
                    <m:r>
                      <a:rPr lang="en-US" b="1" i="1" smtClean="0">
                        <a:latin typeface="Cambria Math" panose="02040503050406030204" pitchFamily="18" charset="0"/>
                      </a:rPr>
                      <m:t>=</m:t>
                    </m:r>
                    <m:d>
                      <m:dPr>
                        <m:begChr m:val="["/>
                        <m:endChr m:val="]"/>
                        <m:ctrlPr>
                          <a:rPr lang="en-US" b="1" i="1" smtClean="0">
                            <a:latin typeface="Cambria Math" panose="02040503050406030204" pitchFamily="18" charset="0"/>
                          </a:rPr>
                        </m:ctrlPr>
                      </m:dPr>
                      <m:e>
                        <m:r>
                          <a:rPr lang="en-US" b="1" i="1" smtClean="0">
                            <a:latin typeface="Cambria Math" panose="02040503050406030204" pitchFamily="18" charset="0"/>
                          </a:rPr>
                          <m:t>𝟓</m:t>
                        </m:r>
                        <m:r>
                          <a:rPr lang="en-US" b="1" i="1" smtClean="0">
                            <a:latin typeface="Cambria Math" panose="02040503050406030204" pitchFamily="18" charset="0"/>
                          </a:rPr>
                          <m:t>, </m:t>
                        </m:r>
                        <m:r>
                          <a:rPr lang="en-US" b="1" i="1" smtClean="0">
                            <a:latin typeface="Cambria Math" panose="02040503050406030204" pitchFamily="18" charset="0"/>
                          </a:rPr>
                          <m:t>𝟎</m:t>
                        </m:r>
                        <m:r>
                          <a:rPr lang="en-US" b="1" i="1" smtClean="0">
                            <a:latin typeface="Cambria Math" panose="02040503050406030204" pitchFamily="18" charset="0"/>
                          </a:rPr>
                          <m:t>.</m:t>
                        </m:r>
                        <m:r>
                          <a:rPr lang="en-US" b="1" i="1" smtClean="0">
                            <a:latin typeface="Cambria Math" panose="02040503050406030204" pitchFamily="18" charset="0"/>
                          </a:rPr>
                          <m:t>𝟕𝟑𝟓</m:t>
                        </m:r>
                      </m:e>
                    </m:d>
                    <m:r>
                      <a:rPr lang="en-US" b="1" i="1" smtClean="0">
                        <a:latin typeface="Cambria Math" panose="02040503050406030204" pitchFamily="18" charset="0"/>
                      </a:rPr>
                      <m:t>, </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𝒚</m:t>
                        </m:r>
                      </m:e>
                      <m:sub>
                        <m:r>
                          <a:rPr lang="en-US" b="1" i="1" smtClean="0">
                            <a:latin typeface="Cambria Math" panose="02040503050406030204" pitchFamily="18" charset="0"/>
                          </a:rPr>
                          <m:t>𝒘</m:t>
                        </m:r>
                      </m:sub>
                    </m:sSub>
                    <m:r>
                      <a:rPr lang="en-US" b="1" i="1" smtClean="0">
                        <a:latin typeface="Cambria Math" panose="02040503050406030204" pitchFamily="18" charset="0"/>
                      </a:rPr>
                      <m:t>=</m:t>
                    </m:r>
                    <m:r>
                      <a:rPr lang="en-US" b="1" i="1" smtClean="0">
                        <a:latin typeface="Cambria Math" panose="02040503050406030204" pitchFamily="18" charset="0"/>
                      </a:rPr>
                      <m:t>𝟑</m:t>
                    </m:r>
                    <m:r>
                      <a:rPr lang="en-US" b="1" i="1" smtClean="0">
                        <a:latin typeface="Cambria Math" panose="02040503050406030204" pitchFamily="18" charset="0"/>
                      </a:rPr>
                      <m:t>.</m:t>
                    </m:r>
                    <m:r>
                      <a:rPr lang="en-US" b="1" i="1" smtClean="0">
                        <a:latin typeface="Cambria Math" panose="02040503050406030204" pitchFamily="18" charset="0"/>
                      </a:rPr>
                      <m:t>𝟑𝟖</m:t>
                    </m:r>
                  </m:oMath>
                </a14:m>
                <a:endParaRPr lang="en-US" dirty="0"/>
              </a:p>
            </p:txBody>
          </p:sp>
        </mc:Choice>
        <mc:Fallback xmlns="">
          <p:sp>
            <p:nvSpPr>
              <p:cNvPr id="9" name="Text Placeholder 8">
                <a:extLst>
                  <a:ext uri="{FF2B5EF4-FFF2-40B4-BE49-F238E27FC236}">
                    <a16:creationId xmlns:a16="http://schemas.microsoft.com/office/drawing/2014/main" id="{3CB05D00-60D4-4C94-917F-D9C3D71AE31F}"/>
                  </a:ext>
                </a:extLst>
              </p:cNvPr>
              <p:cNvSpPr>
                <a:spLocks noGrp="1" noRot="1" noChangeAspect="1" noMove="1" noResize="1" noEditPoints="1" noAdjustHandles="1" noChangeArrowheads="1" noChangeShapeType="1" noTextEdit="1"/>
              </p:cNvSpPr>
              <p:nvPr>
                <p:ph type="body" sz="quarter" idx="3"/>
              </p:nvPr>
            </p:nvSpPr>
            <p:spPr>
              <a:xfrm>
                <a:off x="6194427" y="1347056"/>
                <a:ext cx="5433646" cy="823912"/>
              </a:xfrm>
              <a:blipFill>
                <a:blip r:embed="rId6"/>
                <a:stretch>
                  <a:fillRect l="-1684" b="-16296"/>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E68BE257-DE8E-4782-8F21-DA8CE3186D8C}"/>
              </a:ext>
            </a:extLst>
          </p:cNvPr>
          <p:cNvSpPr>
            <a:spLocks noGrp="1"/>
          </p:cNvSpPr>
          <p:nvPr>
            <p:ph type="sldNum" sz="quarter" idx="12"/>
          </p:nvPr>
        </p:nvSpPr>
        <p:spPr/>
        <p:txBody>
          <a:bodyPr/>
          <a:lstStyle/>
          <a:p>
            <a:fld id="{1648FD1A-DB82-4CC3-B4A8-2B6D00F23741}" type="slidenum">
              <a:rPr lang="en-US" smtClean="0"/>
              <a:t>14</a:t>
            </a:fld>
            <a:endParaRPr lang="en-US"/>
          </a:p>
        </p:txBody>
      </p:sp>
      <p:graphicFrame>
        <p:nvGraphicFramePr>
          <p:cNvPr id="11" name="Content Placeholder 10">
            <a:extLst>
              <a:ext uri="{FF2B5EF4-FFF2-40B4-BE49-F238E27FC236}">
                <a16:creationId xmlns:a16="http://schemas.microsoft.com/office/drawing/2014/main" id="{FE8DBD39-9D81-45D0-8079-9BFADA32AD18}"/>
              </a:ext>
            </a:extLst>
          </p:cNvPr>
          <p:cNvGraphicFramePr>
            <a:graphicFrameLocks noGrp="1" noChangeAspect="1"/>
          </p:cNvGraphicFramePr>
          <p:nvPr>
            <p:ph sz="half" idx="2"/>
            <p:extLst>
              <p:ext uri="{D42A27DB-BD31-4B8C-83A1-F6EECF244321}">
                <p14:modId xmlns:p14="http://schemas.microsoft.com/office/powerpoint/2010/main" val="2182347673"/>
              </p:ext>
            </p:extLst>
          </p:nvPr>
        </p:nvGraphicFramePr>
        <p:xfrm>
          <a:off x="865188" y="2505075"/>
          <a:ext cx="5106987" cy="3684588"/>
        </p:xfrm>
        <a:graphic>
          <a:graphicData uri="http://schemas.openxmlformats.org/presentationml/2006/ole">
            <mc:AlternateContent xmlns:mc="http://schemas.openxmlformats.org/markup-compatibility/2006">
              <mc:Choice xmlns:v="urn:schemas-microsoft-com:vml" Requires="v">
                <p:oleObj spid="_x0000_s3074" name="PDF" r:id="rId7" imgW="0" imgH="360" progId="FoxitReader.Document">
                  <p:embed/>
                </p:oleObj>
              </mc:Choice>
              <mc:Fallback>
                <p:oleObj name="PDF" r:id="rId7" imgW="0" imgH="360" progId="FoxitReader.Document">
                  <p:embed/>
                  <p:pic>
                    <p:nvPicPr>
                      <p:cNvPr id="0" name=""/>
                      <p:cNvPicPr/>
                      <p:nvPr/>
                    </p:nvPicPr>
                    <p:blipFill>
                      <a:blip r:embed="rId8"/>
                      <a:stretch>
                        <a:fillRect/>
                      </a:stretch>
                    </p:blipFill>
                    <p:spPr>
                      <a:xfrm>
                        <a:off x="865188" y="2505075"/>
                        <a:ext cx="5106987" cy="3684588"/>
                      </a:xfrm>
                      <a:prstGeom prst="rect">
                        <a:avLst/>
                      </a:prstGeom>
                    </p:spPr>
                  </p:pic>
                </p:oleObj>
              </mc:Fallback>
            </mc:AlternateContent>
          </a:graphicData>
        </a:graphic>
      </p:graphicFrame>
      <p:graphicFrame>
        <p:nvGraphicFramePr>
          <p:cNvPr id="12" name="Content Placeholder 11">
            <a:extLst>
              <a:ext uri="{FF2B5EF4-FFF2-40B4-BE49-F238E27FC236}">
                <a16:creationId xmlns:a16="http://schemas.microsoft.com/office/drawing/2014/main" id="{BF06D0D3-EB32-453F-A4D1-5932AF011C71}"/>
              </a:ext>
            </a:extLst>
          </p:cNvPr>
          <p:cNvGraphicFramePr>
            <a:graphicFrameLocks noGrp="1" noChangeAspect="1"/>
          </p:cNvGraphicFramePr>
          <p:nvPr>
            <p:ph sz="quarter" idx="4"/>
            <p:extLst>
              <p:ext uri="{D42A27DB-BD31-4B8C-83A1-F6EECF244321}">
                <p14:modId xmlns:p14="http://schemas.microsoft.com/office/powerpoint/2010/main" val="2038538983"/>
              </p:ext>
            </p:extLst>
          </p:nvPr>
        </p:nvGraphicFramePr>
        <p:xfrm>
          <a:off x="6210300" y="2505075"/>
          <a:ext cx="5106988" cy="3684588"/>
        </p:xfrm>
        <a:graphic>
          <a:graphicData uri="http://schemas.openxmlformats.org/presentationml/2006/ole">
            <mc:AlternateContent xmlns:mc="http://schemas.openxmlformats.org/markup-compatibility/2006">
              <mc:Choice xmlns:v="urn:schemas-microsoft-com:vml" Requires="v">
                <p:oleObj spid="_x0000_s3075" name="PDF" r:id="rId9" imgW="0" imgH="360" progId="FoxitReader.Document">
                  <p:embed/>
                </p:oleObj>
              </mc:Choice>
              <mc:Fallback>
                <p:oleObj name="PDF" r:id="rId9" imgW="0" imgH="360" progId="FoxitReader.Document">
                  <p:embed/>
                  <p:pic>
                    <p:nvPicPr>
                      <p:cNvPr id="0" name=""/>
                      <p:cNvPicPr/>
                      <p:nvPr/>
                    </p:nvPicPr>
                    <p:blipFill>
                      <a:blip r:embed="rId10"/>
                      <a:stretch>
                        <a:fillRect/>
                      </a:stretch>
                    </p:blipFill>
                    <p:spPr>
                      <a:xfrm>
                        <a:off x="6210300" y="2505075"/>
                        <a:ext cx="5106988" cy="3684588"/>
                      </a:xfrm>
                      <a:prstGeom prst="rect">
                        <a:avLst/>
                      </a:prstGeom>
                    </p:spPr>
                  </p:pic>
                </p:oleObj>
              </mc:Fallback>
            </mc:AlternateContent>
          </a:graphicData>
        </a:graphic>
      </p:graphicFrame>
    </p:spTree>
    <p:extLst>
      <p:ext uri="{BB962C8B-B14F-4D97-AF65-F5344CB8AC3E}">
        <p14:creationId xmlns:p14="http://schemas.microsoft.com/office/powerpoint/2010/main" val="615745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4696C-1D94-4A0A-B880-760F3099487A}"/>
              </a:ext>
            </a:extLst>
          </p:cNvPr>
          <p:cNvSpPr>
            <a:spLocks noGrp="1"/>
          </p:cNvSpPr>
          <p:nvPr>
            <p:ph type="title"/>
          </p:nvPr>
        </p:nvSpPr>
        <p:spPr/>
        <p:txBody>
          <a:bodyPr/>
          <a:lstStyle/>
          <a:p>
            <a:r>
              <a:rPr lang="en-US" dirty="0"/>
              <a:t>Feedback controller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066A559-6827-43A3-A950-7ABE0FDCED32}"/>
                  </a:ext>
                </a:extLst>
              </p:cNvPr>
              <p:cNvSpPr>
                <a:spLocks noGrp="1"/>
              </p:cNvSpPr>
              <p:nvPr>
                <p:ph idx="1"/>
              </p:nvPr>
            </p:nvSpPr>
            <p:spPr/>
            <p:txBody>
              <a:bodyPr/>
              <a:lstStyle/>
              <a:p>
                <a:r>
                  <a:rPr lang="en-US" dirty="0"/>
                  <a:t>Reduce wasted (unused) circuit ribosomes</a:t>
                </a:r>
              </a:p>
              <a:p>
                <a:r>
                  <a:rPr lang="en-US" dirty="0"/>
                  <a:t>Add a Hill-type inhibitor</a:t>
                </a:r>
              </a:p>
              <a:p>
                <a:pPr lvl="1"/>
                <a:r>
                  <a:rPr lang="en-US" dirty="0"/>
                  <a:t>mRNA translated by circuit ribosomes</a:t>
                </a:r>
              </a:p>
              <a:p>
                <a:pPr lvl="1"/>
                <a:r>
                  <a:rPr lang="en-US" dirty="0"/>
                  <a:t>Protein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𝑝</m:t>
                        </m:r>
                      </m:sub>
                    </m:sSub>
                    <m:r>
                      <a:rPr lang="en-US" i="1">
                        <a:latin typeface="Cambria Math" panose="02040503050406030204" pitchFamily="18" charset="0"/>
                      </a:rPr>
                      <m:t> </m:t>
                    </m:r>
                  </m:oMath>
                </a14:m>
                <a:r>
                  <a:rPr lang="en-US" dirty="0"/>
                  <a:t>represses tagging of circuit ribosomes</a:t>
                </a:r>
              </a:p>
              <a:p>
                <a:pPr marL="457200" lvl="1" indent="0">
                  <a:buNone/>
                </a:pPr>
                <a:endParaRPr lang="en-US" i="1" dirty="0"/>
              </a:p>
              <a:p>
                <a:pPr marL="457200" lvl="1" indent="0">
                  <a:buNone/>
                </a:pPr>
                <a:endParaRPr lang="en-US" i="1" dirty="0"/>
              </a:p>
              <a:p>
                <a:pPr marL="457200" lvl="1" indent="0">
                  <a:buNone/>
                </a:pPr>
                <a:endParaRPr lang="en-US" dirty="0"/>
              </a:p>
            </p:txBody>
          </p:sp>
        </mc:Choice>
        <mc:Fallback xmlns="">
          <p:sp>
            <p:nvSpPr>
              <p:cNvPr id="3" name="Content Placeholder 2">
                <a:extLst>
                  <a:ext uri="{FF2B5EF4-FFF2-40B4-BE49-F238E27FC236}">
                    <a16:creationId xmlns:a16="http://schemas.microsoft.com/office/drawing/2014/main" id="{E066A559-6827-43A3-A950-7ABE0FDCED32}"/>
                  </a:ext>
                </a:extLst>
              </p:cNvPr>
              <p:cNvSpPr>
                <a:spLocks noGrp="1" noRot="1" noChangeAspect="1" noMove="1" noResize="1" noEditPoints="1" noAdjustHandles="1" noChangeArrowheads="1" noChangeShapeType="1" noTextEdit="1"/>
              </p:cNvSpPr>
              <p:nvPr>
                <p:ph idx="1"/>
              </p:nvPr>
            </p:nvSpPr>
            <p:spPr>
              <a:blipFill>
                <a:blip r:embed="rId3"/>
                <a:stretch>
                  <a:fillRect l="-1043" t="-2381"/>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6332C40B-EADC-44BC-B599-8067C74026C9}"/>
              </a:ext>
            </a:extLst>
          </p:cNvPr>
          <p:cNvPicPr>
            <a:picLocks noChangeAspect="1"/>
          </p:cNvPicPr>
          <p:nvPr/>
        </p:nvPicPr>
        <p:blipFill>
          <a:blip r:embed="rId4"/>
          <a:stretch>
            <a:fillRect/>
          </a:stretch>
        </p:blipFill>
        <p:spPr>
          <a:xfrm>
            <a:off x="1674556" y="3661653"/>
            <a:ext cx="8842888" cy="2524478"/>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DE4386E-BFC0-42DB-933F-181906DDEA35}"/>
                  </a:ext>
                </a:extLst>
              </p:cNvPr>
              <p:cNvSpPr txBox="1"/>
              <p:nvPr/>
            </p:nvSpPr>
            <p:spPr>
              <a:xfrm>
                <a:off x="7971504" y="1690688"/>
                <a:ext cx="3827206" cy="25403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acc>
                            <m:accPr>
                              <m:chr m:val="̇"/>
                              <m:ctrlPr>
                                <a:rPr lang="en-US" sz="2800" i="1">
                                  <a:latin typeface="Cambria Math" panose="02040503050406030204" pitchFamily="18" charset="0"/>
                                </a:rPr>
                              </m:ctrlPr>
                            </m:accPr>
                            <m:e>
                              <m:r>
                                <a:rPr lang="en-US" sz="2800" b="0" i="1" smtClean="0">
                                  <a:latin typeface="Cambria Math" panose="02040503050406030204" pitchFamily="18" charset="0"/>
                                </a:rPr>
                                <m:t>𝐹</m:t>
                              </m:r>
                            </m:e>
                          </m:acc>
                        </m:e>
                        <m:sub>
                          <m:r>
                            <a:rPr lang="en-US" sz="2800" b="0" i="1" smtClean="0">
                              <a:latin typeface="Cambria Math" panose="02040503050406030204" pitchFamily="18" charset="0"/>
                            </a:rPr>
                            <m:t>𝑝</m:t>
                          </m:r>
                        </m:sub>
                      </m:sSub>
                      <m:r>
                        <m:rPr>
                          <m:aln/>
                        </m:rPr>
                        <a:rPr lang="en-US" sz="2800" i="1">
                          <a:latin typeface="Cambria Math" panose="02040503050406030204" pitchFamily="18" charset="0"/>
                        </a:rPr>
                        <m:t>=</m:t>
                      </m:r>
                      <m:sSubSup>
                        <m:sSubSupPr>
                          <m:ctrlPr>
                            <a:rPr lang="en-US" sz="2800" i="1">
                              <a:latin typeface="Cambria Math" panose="02040503050406030204" pitchFamily="18" charset="0"/>
                            </a:rPr>
                          </m:ctrlPr>
                        </m:sSubSupPr>
                        <m:e>
                          <m:r>
                            <a:rPr lang="en-US" sz="2800" i="1">
                              <a:latin typeface="Cambria Math" panose="02040503050406030204" pitchFamily="18" charset="0"/>
                            </a:rPr>
                            <m:t>𝜆</m:t>
                          </m:r>
                        </m:e>
                        <m:sub>
                          <m:r>
                            <a:rPr lang="en-US" sz="2800" i="1">
                              <a:latin typeface="Cambria Math" panose="02040503050406030204" pitchFamily="18" charset="0"/>
                            </a:rPr>
                            <m:t>𝑛</m:t>
                          </m:r>
                        </m:sub>
                        <m:sup>
                          <m:r>
                            <a:rPr lang="en-US" sz="2800" b="0" i="1" smtClean="0">
                              <a:latin typeface="Cambria Math" panose="02040503050406030204" pitchFamily="18" charset="0"/>
                            </a:rPr>
                            <m:t>𝑝</m:t>
                          </m:r>
                          <m:r>
                            <a:rPr lang="en-US" sz="2800" i="1">
                              <a:latin typeface="Cambria Math" panose="02040503050406030204" pitchFamily="18" charset="0"/>
                            </a:rPr>
                            <m:t>𝐹</m:t>
                          </m:r>
                        </m:sup>
                      </m:sSubSup>
                      <m:sSubSup>
                        <m:sSubSupPr>
                          <m:ctrlPr>
                            <a:rPr lang="en-US" sz="2800" i="1">
                              <a:latin typeface="Cambria Math" panose="02040503050406030204" pitchFamily="18" charset="0"/>
                            </a:rPr>
                          </m:ctrlPr>
                        </m:sSubSupPr>
                        <m:e>
                          <m:r>
                            <a:rPr lang="en-US" sz="2800" i="1">
                              <a:latin typeface="Cambria Math" panose="02040503050406030204" pitchFamily="18" charset="0"/>
                            </a:rPr>
                            <m:t>𝑥</m:t>
                          </m:r>
                        </m:e>
                        <m:sub>
                          <m:r>
                            <a:rPr lang="en-US" sz="2800" i="1">
                              <a:latin typeface="Cambria Math" panose="02040503050406030204" pitchFamily="18" charset="0"/>
                            </a:rPr>
                            <m:t>𝑛</m:t>
                          </m:r>
                        </m:sub>
                        <m:sup>
                          <m:r>
                            <a:rPr lang="en-US" sz="2800" b="0" i="1" smtClean="0">
                              <a:latin typeface="Cambria Math" panose="02040503050406030204" pitchFamily="18" charset="0"/>
                            </a:rPr>
                            <m:t>𝑝</m:t>
                          </m:r>
                          <m:r>
                            <a:rPr lang="en-US" sz="2800" i="1">
                              <a:latin typeface="Cambria Math" panose="02040503050406030204" pitchFamily="18" charset="0"/>
                            </a:rPr>
                            <m:t>𝐹</m:t>
                          </m:r>
                        </m:sup>
                      </m:sSubSup>
                      <m:r>
                        <a:rPr lang="en-US" sz="2800" i="1">
                          <a:latin typeface="Cambria Math" panose="02040503050406030204" pitchFamily="18" charset="0"/>
                        </a:rPr>
                        <m:t>−</m:t>
                      </m:r>
                      <m:sSub>
                        <m:sSubPr>
                          <m:ctrlPr>
                            <a:rPr lang="en-US" sz="2800" b="0" i="1" smtClean="0">
                              <a:latin typeface="Cambria Math" panose="02040503050406030204" pitchFamily="18" charset="0"/>
                            </a:rPr>
                          </m:ctrlPr>
                        </m:sSubPr>
                        <m:e>
                          <m:r>
                            <a:rPr lang="en-US" sz="2800" i="1">
                              <a:latin typeface="Cambria Math" panose="02040503050406030204" pitchFamily="18" charset="0"/>
                            </a:rPr>
                            <m:t>𝛿</m:t>
                          </m:r>
                        </m:e>
                        <m:sub>
                          <m:r>
                            <a:rPr lang="en-US" sz="2800" b="0" i="1" smtClean="0">
                              <a:latin typeface="Cambria Math" panose="02040503050406030204" pitchFamily="18" charset="0"/>
                            </a:rPr>
                            <m:t>𝑝</m:t>
                          </m:r>
                        </m:sub>
                      </m:sSub>
                      <m:sSub>
                        <m:sSubPr>
                          <m:ctrlPr>
                            <a:rPr lang="en-US" sz="2800" i="1">
                              <a:latin typeface="Cambria Math" panose="02040503050406030204" pitchFamily="18" charset="0"/>
                            </a:rPr>
                          </m:ctrlPr>
                        </m:sSubPr>
                        <m:e>
                          <m:r>
                            <a:rPr lang="en-US" sz="2800" b="0" i="1" smtClean="0">
                              <a:latin typeface="Cambria Math" panose="02040503050406030204" pitchFamily="18" charset="0"/>
                            </a:rPr>
                            <m:t>𝐹</m:t>
                          </m:r>
                        </m:e>
                        <m:sub>
                          <m:r>
                            <a:rPr lang="en-US" sz="2800" b="0" i="1" smtClean="0">
                              <a:latin typeface="Cambria Math" panose="02040503050406030204" pitchFamily="18" charset="0"/>
                            </a:rPr>
                            <m:t>𝑝</m:t>
                          </m:r>
                        </m:sub>
                      </m:sSub>
                    </m:oMath>
                    <m:oMath xmlns:m="http://schemas.openxmlformats.org/officeDocument/2006/math">
                      <m:sSubSup>
                        <m:sSubSupPr>
                          <m:ctrlPr>
                            <a:rPr lang="en-US" sz="2800" i="1">
                              <a:latin typeface="Cambria Math" panose="02040503050406030204" pitchFamily="18" charset="0"/>
                            </a:rPr>
                          </m:ctrlPr>
                        </m:sSubSupPr>
                        <m:e>
                          <m:r>
                            <a:rPr lang="en-US" sz="2800" i="1">
                              <a:latin typeface="Cambria Math" panose="02040503050406030204" pitchFamily="18" charset="0"/>
                            </a:rPr>
                            <m:t>𝑘</m:t>
                          </m:r>
                        </m:e>
                        <m:sub>
                          <m:r>
                            <a:rPr lang="en-US" sz="2800" i="1">
                              <a:latin typeface="Cambria Math" panose="02040503050406030204" pitchFamily="18" charset="0"/>
                            </a:rPr>
                            <m:t>𝑝</m:t>
                          </m:r>
                        </m:sub>
                        <m:sup>
                          <m:r>
                            <a:rPr lang="en-US" sz="2800" i="1">
                              <a:latin typeface="Cambria Math" panose="02040503050406030204" pitchFamily="18" charset="0"/>
                            </a:rPr>
                            <m:t>+</m:t>
                          </m:r>
                        </m:sup>
                      </m:sSubSup>
                      <m:r>
                        <m:rPr>
                          <m:aln/>
                        </m:rPr>
                        <a:rPr lang="en-US" sz="2800" i="1">
                          <a:latin typeface="Cambria Math" panose="02040503050406030204" pitchFamily="18" charset="0"/>
                        </a:rPr>
                        <m:t>=</m:t>
                      </m:r>
                      <m:sSubSup>
                        <m:sSubSupPr>
                          <m:ctrlPr>
                            <a:rPr lang="en-US" sz="2800" b="0" i="1" smtClean="0">
                              <a:latin typeface="Cambria Math" panose="02040503050406030204" pitchFamily="18" charset="0"/>
                            </a:rPr>
                          </m:ctrlPr>
                        </m:sSubSupPr>
                        <m:e>
                          <m:r>
                            <a:rPr lang="en-US" sz="2800" b="0" i="1" smtClean="0">
                              <a:latin typeface="Cambria Math" panose="02040503050406030204" pitchFamily="18" charset="0"/>
                            </a:rPr>
                            <m:t>𝑘</m:t>
                          </m:r>
                        </m:e>
                        <m:sub>
                          <m:r>
                            <a:rPr lang="en-US" sz="2800" b="0" i="1" smtClean="0">
                              <a:latin typeface="Cambria Math" panose="02040503050406030204" pitchFamily="18" charset="0"/>
                            </a:rPr>
                            <m:t>𝑝</m:t>
                          </m:r>
                        </m:sub>
                        <m:sup>
                          <m:r>
                            <a:rPr lang="en-US" sz="2800" b="0" i="1" smtClean="0">
                              <a:latin typeface="Cambria Math" panose="02040503050406030204" pitchFamily="18" charset="0"/>
                            </a:rPr>
                            <m:t>+0</m:t>
                          </m:r>
                        </m:sup>
                      </m:sSubSup>
                      <m:f>
                        <m:fPr>
                          <m:ctrlPr>
                            <a:rPr lang="en-US" sz="2800" b="0" i="1" smtClean="0">
                              <a:latin typeface="Cambria Math" panose="02040503050406030204" pitchFamily="18" charset="0"/>
                            </a:rPr>
                          </m:ctrlPr>
                        </m:fPr>
                        <m:num>
                          <m:r>
                            <a:rPr lang="en-US" sz="2800" b="0" i="0" smtClean="0">
                              <a:latin typeface="Cambria Math" panose="02040503050406030204" pitchFamily="18" charset="0"/>
                            </a:rPr>
                            <m:t>1</m:t>
                          </m:r>
                        </m:num>
                        <m:den>
                          <m:sSup>
                            <m:sSupPr>
                              <m:ctrlPr>
                                <a:rPr lang="en-US" sz="2800" b="0" i="1" smtClean="0">
                                  <a:latin typeface="Cambria Math" panose="02040503050406030204" pitchFamily="18" charset="0"/>
                                </a:rPr>
                              </m:ctrlPr>
                            </m:sSupPr>
                            <m:e>
                              <m:d>
                                <m:dPr>
                                  <m:ctrlPr>
                                    <a:rPr lang="en-US" sz="2800" b="0" i="1" smtClean="0">
                                      <a:latin typeface="Cambria Math" panose="02040503050406030204" pitchFamily="18" charset="0"/>
                                    </a:rPr>
                                  </m:ctrlPr>
                                </m:dPr>
                                <m:e>
                                  <m:r>
                                    <a:rPr lang="en-US" sz="2800" b="0" i="0" smtClean="0">
                                      <a:latin typeface="Cambria Math" panose="02040503050406030204" pitchFamily="18" charset="0"/>
                                    </a:rPr>
                                    <m:t>1+</m:t>
                                  </m:r>
                                  <m:f>
                                    <m:fPr>
                                      <m:ctrlPr>
                                        <a:rPr lang="en-US" sz="2800" b="0" i="1" smtClean="0">
                                          <a:latin typeface="Cambria Math" panose="02040503050406030204" pitchFamily="18" charset="0"/>
                                        </a:rPr>
                                      </m:ctrlPr>
                                    </m:fPr>
                                    <m:num>
                                      <m:sSub>
                                        <m:sSubPr>
                                          <m:ctrlPr>
                                            <a:rPr lang="en-US" sz="2800" b="0" i="1" smtClean="0">
                                              <a:latin typeface="Cambria Math" panose="02040503050406030204" pitchFamily="18" charset="0"/>
                                            </a:rPr>
                                          </m:ctrlPr>
                                        </m:sSubPr>
                                        <m:e>
                                          <m:r>
                                            <a:rPr lang="en-US" sz="2800" i="1" smtClean="0">
                                              <a:latin typeface="Cambria Math" panose="02040503050406030204" pitchFamily="18" charset="0"/>
                                            </a:rPr>
                                            <m:t>𝐹</m:t>
                                          </m:r>
                                        </m:e>
                                        <m:sub>
                                          <m:r>
                                            <a:rPr lang="en-US" sz="2800" b="0" i="1" smtClean="0">
                                              <a:latin typeface="Cambria Math" panose="02040503050406030204" pitchFamily="18" charset="0"/>
                                            </a:rPr>
                                            <m:t>𝑝</m:t>
                                          </m:r>
                                        </m:sub>
                                      </m:sSub>
                                    </m:num>
                                    <m:den>
                                      <m:sSubSup>
                                        <m:sSubSupPr>
                                          <m:ctrlPr>
                                            <a:rPr lang="en-US" sz="2800" b="0" i="1" smtClean="0">
                                              <a:latin typeface="Cambria Math" panose="02040503050406030204" pitchFamily="18" charset="0"/>
                                            </a:rPr>
                                          </m:ctrlPr>
                                        </m:sSubSupPr>
                                        <m:e>
                                          <m:r>
                                            <a:rPr lang="en-US" sz="2800" b="0" i="1" smtClean="0">
                                              <a:latin typeface="Cambria Math" panose="02040503050406030204" pitchFamily="18" charset="0"/>
                                            </a:rPr>
                                            <m:t>𝐹</m:t>
                                          </m:r>
                                        </m:e>
                                        <m:sub>
                                          <m:r>
                                            <a:rPr lang="en-US" sz="2800" b="0" i="1" smtClean="0">
                                              <a:latin typeface="Cambria Math" panose="02040503050406030204" pitchFamily="18" charset="0"/>
                                            </a:rPr>
                                            <m:t>𝑝</m:t>
                                          </m:r>
                                        </m:sub>
                                        <m:sup>
                                          <m:r>
                                            <a:rPr lang="en-US" sz="2800" b="0" i="1" smtClean="0">
                                              <a:latin typeface="Cambria Math" panose="02040503050406030204" pitchFamily="18" charset="0"/>
                                            </a:rPr>
                                            <m:t>0</m:t>
                                          </m:r>
                                        </m:sup>
                                      </m:sSubSup>
                                    </m:den>
                                  </m:f>
                                </m:e>
                              </m:d>
                            </m:e>
                            <m:sup>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𝛾</m:t>
                                  </m:r>
                                </m:e>
                                <m:sub>
                                  <m:r>
                                    <a:rPr lang="en-US" sz="2800" b="0" i="1" smtClean="0">
                                      <a:latin typeface="Cambria Math" panose="02040503050406030204" pitchFamily="18" charset="0"/>
                                    </a:rPr>
                                    <m:t>𝑝</m:t>
                                  </m:r>
                                </m:sub>
                              </m:sSub>
                            </m:sup>
                          </m:sSup>
                        </m:den>
                      </m:f>
                    </m:oMath>
                  </m:oMathPara>
                </a14:m>
                <a:endParaRPr lang="en-US" sz="2800" dirty="0"/>
              </a:p>
              <a:p>
                <a:endParaRPr lang="en-US" sz="2800" dirty="0"/>
              </a:p>
            </p:txBody>
          </p:sp>
        </mc:Choice>
        <mc:Fallback xmlns="">
          <p:sp>
            <p:nvSpPr>
              <p:cNvPr id="5" name="TextBox 4">
                <a:extLst>
                  <a:ext uri="{FF2B5EF4-FFF2-40B4-BE49-F238E27FC236}">
                    <a16:creationId xmlns:a16="http://schemas.microsoft.com/office/drawing/2014/main" id="{EDE4386E-BFC0-42DB-933F-181906DDEA35}"/>
                  </a:ext>
                </a:extLst>
              </p:cNvPr>
              <p:cNvSpPr txBox="1">
                <a:spLocks noRot="1" noChangeAspect="1" noMove="1" noResize="1" noEditPoints="1" noAdjustHandles="1" noChangeArrowheads="1" noChangeShapeType="1" noTextEdit="1"/>
              </p:cNvSpPr>
              <p:nvPr/>
            </p:nvSpPr>
            <p:spPr>
              <a:xfrm>
                <a:off x="7971504" y="1690688"/>
                <a:ext cx="3827206" cy="2540311"/>
              </a:xfrm>
              <a:prstGeom prst="rect">
                <a:avLst/>
              </a:prstGeom>
              <a:blipFill>
                <a:blip r:embed="rId5"/>
                <a:stretch>
                  <a:fillRect/>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82A917D2-A51D-4E0E-8246-ED441EC1D789}"/>
              </a:ext>
            </a:extLst>
          </p:cNvPr>
          <p:cNvSpPr>
            <a:spLocks noGrp="1"/>
          </p:cNvSpPr>
          <p:nvPr>
            <p:ph type="sldNum" sz="quarter" idx="12"/>
          </p:nvPr>
        </p:nvSpPr>
        <p:spPr/>
        <p:txBody>
          <a:bodyPr/>
          <a:lstStyle/>
          <a:p>
            <a:fld id="{1648FD1A-DB82-4CC3-B4A8-2B6D00F23741}" type="slidenum">
              <a:rPr lang="en-US" smtClean="0"/>
              <a:t>15</a:t>
            </a:fld>
            <a:endParaRPr lang="en-US"/>
          </a:p>
        </p:txBody>
      </p:sp>
      <p:sp>
        <p:nvSpPr>
          <p:cNvPr id="7" name="TextBox 6">
            <a:extLst>
              <a:ext uri="{FF2B5EF4-FFF2-40B4-BE49-F238E27FC236}">
                <a16:creationId xmlns:a16="http://schemas.microsoft.com/office/drawing/2014/main" id="{9C4BFD40-8110-4CD7-A0AF-4E7844C48D59}"/>
              </a:ext>
            </a:extLst>
          </p:cNvPr>
          <p:cNvSpPr txBox="1"/>
          <p:nvPr/>
        </p:nvSpPr>
        <p:spPr>
          <a:xfrm>
            <a:off x="4446331" y="6186131"/>
            <a:ext cx="3746091" cy="369332"/>
          </a:xfrm>
          <a:prstGeom prst="rect">
            <a:avLst/>
          </a:prstGeom>
          <a:noFill/>
        </p:spPr>
        <p:txBody>
          <a:bodyPr wrap="square" rtlCol="0">
            <a:spAutoFit/>
          </a:bodyPr>
          <a:lstStyle/>
          <a:p>
            <a:r>
              <a:rPr lang="en-US" dirty="0"/>
              <a:t>Figure from Darlington </a:t>
            </a:r>
            <a:r>
              <a:rPr lang="en-US" i="1" dirty="0"/>
              <a:t>et. al, </a:t>
            </a:r>
            <a:r>
              <a:rPr lang="en-US" dirty="0"/>
              <a:t> 2018</a:t>
            </a:r>
          </a:p>
        </p:txBody>
      </p:sp>
    </p:spTree>
    <p:extLst>
      <p:ext uri="{BB962C8B-B14F-4D97-AF65-F5344CB8AC3E}">
        <p14:creationId xmlns:p14="http://schemas.microsoft.com/office/powerpoint/2010/main" val="7733524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9EFD9-4C53-43B2-9ED0-7B81419A6C61}"/>
              </a:ext>
            </a:extLst>
          </p:cNvPr>
          <p:cNvSpPr>
            <a:spLocks noGrp="1"/>
          </p:cNvSpPr>
          <p:nvPr>
            <p:ph type="title"/>
          </p:nvPr>
        </p:nvSpPr>
        <p:spPr/>
        <p:txBody>
          <a:bodyPr/>
          <a:lstStyle/>
          <a:p>
            <a:r>
              <a:rPr lang="en-US" dirty="0"/>
              <a:t>Repressed Ribosome System (no demand)</a:t>
            </a:r>
          </a:p>
        </p:txBody>
      </p:sp>
      <p:sp>
        <p:nvSpPr>
          <p:cNvPr id="7" name="Slide Number Placeholder 6">
            <a:extLst>
              <a:ext uri="{FF2B5EF4-FFF2-40B4-BE49-F238E27FC236}">
                <a16:creationId xmlns:a16="http://schemas.microsoft.com/office/drawing/2014/main" id="{71A303AB-4DFF-42DA-A329-CCCBA87B00A5}"/>
              </a:ext>
            </a:extLst>
          </p:cNvPr>
          <p:cNvSpPr>
            <a:spLocks noGrp="1"/>
          </p:cNvSpPr>
          <p:nvPr>
            <p:ph type="sldNum" sz="quarter" idx="12"/>
          </p:nvPr>
        </p:nvSpPr>
        <p:spPr/>
        <p:txBody>
          <a:bodyPr/>
          <a:lstStyle/>
          <a:p>
            <a:fld id="{1648FD1A-DB82-4CC3-B4A8-2B6D00F23741}" type="slidenum">
              <a:rPr lang="en-US" smtClean="0"/>
              <a:t>16</a:t>
            </a:fld>
            <a:endParaRPr lang="en-US"/>
          </a:p>
        </p:txBody>
      </p:sp>
      <p:pic>
        <p:nvPicPr>
          <p:cNvPr id="10" name="orfm_inhibit_no">
            <a:hlinkClick r:id="" action="ppaction://media"/>
            <a:extLst>
              <a:ext uri="{FF2B5EF4-FFF2-40B4-BE49-F238E27FC236}">
                <a16:creationId xmlns:a16="http://schemas.microsoft.com/office/drawing/2014/main" id="{7E18D0B8-77B0-4FFD-81F1-10AB0D7B7B3C}"/>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l="15460" t="22895" r="13346" b="21519"/>
          <a:stretch/>
        </p:blipFill>
        <p:spPr>
          <a:xfrm>
            <a:off x="2855507" y="1459684"/>
            <a:ext cx="6480985" cy="5261791"/>
          </a:xfrm>
        </p:spPr>
      </p:pic>
    </p:spTree>
    <p:extLst>
      <p:ext uri="{BB962C8B-B14F-4D97-AF65-F5344CB8AC3E}">
        <p14:creationId xmlns:p14="http://schemas.microsoft.com/office/powerpoint/2010/main" val="240950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3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1CD97-2B45-48A2-B758-F6794884726D}"/>
              </a:ext>
            </a:extLst>
          </p:cNvPr>
          <p:cNvSpPr>
            <a:spLocks noGrp="1"/>
          </p:cNvSpPr>
          <p:nvPr>
            <p:ph type="title"/>
          </p:nvPr>
        </p:nvSpPr>
        <p:spPr>
          <a:xfrm>
            <a:off x="838199" y="365125"/>
            <a:ext cx="10921181" cy="1325563"/>
          </a:xfrm>
        </p:spPr>
        <p:txBody>
          <a:bodyPr/>
          <a:lstStyle/>
          <a:p>
            <a:r>
              <a:rPr lang="en-US" dirty="0"/>
              <a:t>Repressed Ribosome System (high demand)</a:t>
            </a:r>
          </a:p>
        </p:txBody>
      </p:sp>
      <p:sp>
        <p:nvSpPr>
          <p:cNvPr id="5" name="Slide Number Placeholder 4">
            <a:extLst>
              <a:ext uri="{FF2B5EF4-FFF2-40B4-BE49-F238E27FC236}">
                <a16:creationId xmlns:a16="http://schemas.microsoft.com/office/drawing/2014/main" id="{8AEF9BBB-38B7-48DD-926D-2E33BDC9AF62}"/>
              </a:ext>
            </a:extLst>
          </p:cNvPr>
          <p:cNvSpPr>
            <a:spLocks noGrp="1"/>
          </p:cNvSpPr>
          <p:nvPr>
            <p:ph type="sldNum" sz="quarter" idx="12"/>
          </p:nvPr>
        </p:nvSpPr>
        <p:spPr/>
        <p:txBody>
          <a:bodyPr/>
          <a:lstStyle/>
          <a:p>
            <a:fld id="{1648FD1A-DB82-4CC3-B4A8-2B6D00F23741}" type="slidenum">
              <a:rPr lang="en-US" smtClean="0"/>
              <a:t>17</a:t>
            </a:fld>
            <a:endParaRPr lang="en-US"/>
          </a:p>
        </p:txBody>
      </p:sp>
      <p:pic>
        <p:nvPicPr>
          <p:cNvPr id="7" name="orfm_inhibit_high">
            <a:hlinkClick r:id="" action="ppaction://media"/>
            <a:extLst>
              <a:ext uri="{FF2B5EF4-FFF2-40B4-BE49-F238E27FC236}">
                <a16:creationId xmlns:a16="http://schemas.microsoft.com/office/drawing/2014/main" id="{88979523-1FC1-4396-A60A-52827700F0AE}"/>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l="15226" t="22895" r="14756" b="22649"/>
          <a:stretch/>
        </p:blipFill>
        <p:spPr>
          <a:xfrm>
            <a:off x="3156016" y="1455635"/>
            <a:ext cx="6285546" cy="5083277"/>
          </a:xfrm>
        </p:spPr>
      </p:pic>
    </p:spTree>
    <p:extLst>
      <p:ext uri="{BB962C8B-B14F-4D97-AF65-F5344CB8AC3E}">
        <p14:creationId xmlns:p14="http://schemas.microsoft.com/office/powerpoint/2010/main" val="329594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1CD97-2B45-48A2-B758-F6794884726D}"/>
              </a:ext>
            </a:extLst>
          </p:cNvPr>
          <p:cNvSpPr>
            <a:spLocks noGrp="1"/>
          </p:cNvSpPr>
          <p:nvPr>
            <p:ph type="title"/>
          </p:nvPr>
        </p:nvSpPr>
        <p:spPr>
          <a:xfrm>
            <a:off x="838199" y="365125"/>
            <a:ext cx="11029335" cy="1325563"/>
          </a:xfrm>
        </p:spPr>
        <p:txBody>
          <a:bodyPr/>
          <a:lstStyle/>
          <a:p>
            <a:r>
              <a:rPr lang="en-US" dirty="0"/>
              <a:t>Crosstalk Model </a:t>
            </a:r>
          </a:p>
        </p:txBody>
      </p:sp>
      <p:sp>
        <p:nvSpPr>
          <p:cNvPr id="5" name="Slide Number Placeholder 4">
            <a:extLst>
              <a:ext uri="{FF2B5EF4-FFF2-40B4-BE49-F238E27FC236}">
                <a16:creationId xmlns:a16="http://schemas.microsoft.com/office/drawing/2014/main" id="{8AEF9BBB-38B7-48DD-926D-2E33BDC9AF62}"/>
              </a:ext>
            </a:extLst>
          </p:cNvPr>
          <p:cNvSpPr>
            <a:spLocks noGrp="1"/>
          </p:cNvSpPr>
          <p:nvPr>
            <p:ph type="sldNum" sz="quarter" idx="12"/>
          </p:nvPr>
        </p:nvSpPr>
        <p:spPr/>
        <p:txBody>
          <a:bodyPr/>
          <a:lstStyle/>
          <a:p>
            <a:fld id="{1648FD1A-DB82-4CC3-B4A8-2B6D00F23741}" type="slidenum">
              <a:rPr lang="en-US" smtClean="0"/>
              <a:t>18</a:t>
            </a:fld>
            <a:endParaRPr lang="en-US"/>
          </a:p>
        </p:txBody>
      </p:sp>
      <p:pic>
        <p:nvPicPr>
          <p:cNvPr id="7" name="rna_cross_2">
            <a:hlinkClick r:id="" action="ppaction://media"/>
            <a:extLst>
              <a:ext uri="{FF2B5EF4-FFF2-40B4-BE49-F238E27FC236}">
                <a16:creationId xmlns:a16="http://schemas.microsoft.com/office/drawing/2014/main" id="{F81EFBC8-1482-4BD7-AD18-9BFE30D39144}"/>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t="12501" b="26263"/>
          <a:stretch/>
        </p:blipFill>
        <p:spPr>
          <a:xfrm>
            <a:off x="2109019" y="1516583"/>
            <a:ext cx="7973961" cy="4734315"/>
          </a:xfrm>
        </p:spPr>
      </p:pic>
    </p:spTree>
    <p:extLst>
      <p:ext uri="{BB962C8B-B14F-4D97-AF65-F5344CB8AC3E}">
        <p14:creationId xmlns:p14="http://schemas.microsoft.com/office/powerpoint/2010/main" val="286747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91377-4A56-49DA-ADAB-A290C6DEB27E}"/>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8E77FE80-A5F2-4F5B-AD8F-8E71EA6DA826}"/>
              </a:ext>
            </a:extLst>
          </p:cNvPr>
          <p:cNvSpPr>
            <a:spLocks noGrp="1"/>
          </p:cNvSpPr>
          <p:nvPr>
            <p:ph idx="1"/>
          </p:nvPr>
        </p:nvSpPr>
        <p:spPr/>
        <p:txBody>
          <a:bodyPr>
            <a:normAutofit/>
          </a:bodyPr>
          <a:lstStyle/>
          <a:p>
            <a:r>
              <a:rPr lang="en-US" dirty="0"/>
              <a:t>Genetic circuits compete for ribosomes with host</a:t>
            </a:r>
          </a:p>
          <a:p>
            <a:r>
              <a:rPr lang="en-US" dirty="0"/>
              <a:t>Can split pools to reduce competition</a:t>
            </a:r>
          </a:p>
          <a:p>
            <a:r>
              <a:rPr lang="en-US" dirty="0"/>
              <a:t>Extended RFM to ORFM</a:t>
            </a:r>
          </a:p>
          <a:p>
            <a:r>
              <a:rPr lang="en-US" dirty="0"/>
              <a:t>Optimization problem to maximize throughput</a:t>
            </a:r>
          </a:p>
          <a:p>
            <a:r>
              <a:rPr lang="en-US" dirty="0"/>
              <a:t>Inhibiting feedback controller</a:t>
            </a:r>
          </a:p>
          <a:p>
            <a:endParaRPr lang="en-US" dirty="0"/>
          </a:p>
          <a:p>
            <a:endParaRPr lang="en-US" dirty="0"/>
          </a:p>
        </p:txBody>
      </p:sp>
      <p:sp>
        <p:nvSpPr>
          <p:cNvPr id="4" name="Slide Number Placeholder 3">
            <a:extLst>
              <a:ext uri="{FF2B5EF4-FFF2-40B4-BE49-F238E27FC236}">
                <a16:creationId xmlns:a16="http://schemas.microsoft.com/office/drawing/2014/main" id="{6DB96A6E-0D54-423F-9BFE-DC881AD8F706}"/>
              </a:ext>
            </a:extLst>
          </p:cNvPr>
          <p:cNvSpPr>
            <a:spLocks noGrp="1"/>
          </p:cNvSpPr>
          <p:nvPr>
            <p:ph type="sldNum" sz="quarter" idx="12"/>
          </p:nvPr>
        </p:nvSpPr>
        <p:spPr/>
        <p:txBody>
          <a:bodyPr/>
          <a:lstStyle/>
          <a:p>
            <a:fld id="{1648FD1A-DB82-4CC3-B4A8-2B6D00F23741}" type="slidenum">
              <a:rPr lang="en-US" smtClean="0"/>
              <a:t>19</a:t>
            </a:fld>
            <a:endParaRPr lang="en-US"/>
          </a:p>
        </p:txBody>
      </p:sp>
    </p:spTree>
    <p:extLst>
      <p:ext uri="{BB962C8B-B14F-4D97-AF65-F5344CB8AC3E}">
        <p14:creationId xmlns:p14="http://schemas.microsoft.com/office/powerpoint/2010/main" val="3900810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ttps://www.nature.com/scitable/content/ne0000/ne0000/ne0000/ne0000/14708375/U2CP1-3_Ribosome_ksm.jpg">
            <a:extLst>
              <a:ext uri="{FF2B5EF4-FFF2-40B4-BE49-F238E27FC236}">
                <a16:creationId xmlns:a16="http://schemas.microsoft.com/office/drawing/2014/main" id="{097820B0-B36B-49C6-8138-537525D039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9" r="1"/>
          <a:stretch/>
        </p:blipFill>
        <p:spPr bwMode="auto">
          <a:xfrm>
            <a:off x="5393956" y="1317063"/>
            <a:ext cx="6121168" cy="39825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92E7F1F-AD9C-4778-8C8E-5B838D0FB4B1}"/>
              </a:ext>
            </a:extLst>
          </p:cNvPr>
          <p:cNvSpPr>
            <a:spLocks noGrp="1"/>
          </p:cNvSpPr>
          <p:nvPr>
            <p:ph type="title"/>
          </p:nvPr>
        </p:nvSpPr>
        <p:spPr>
          <a:xfrm>
            <a:off x="838200" y="365125"/>
            <a:ext cx="10515600" cy="1325563"/>
          </a:xfrm>
        </p:spPr>
        <p:txBody>
          <a:bodyPr>
            <a:normAutofit/>
          </a:bodyPr>
          <a:lstStyle/>
          <a:p>
            <a:r>
              <a:rPr lang="en-US" dirty="0"/>
              <a:t>RNA Translation</a:t>
            </a:r>
          </a:p>
        </p:txBody>
      </p:sp>
      <p:sp>
        <p:nvSpPr>
          <p:cNvPr id="3" name="Content Placeholder 2">
            <a:extLst>
              <a:ext uri="{FF2B5EF4-FFF2-40B4-BE49-F238E27FC236}">
                <a16:creationId xmlns:a16="http://schemas.microsoft.com/office/drawing/2014/main" id="{343D5DA6-FEF3-41B9-8FF2-50B965D0D4B0}"/>
              </a:ext>
            </a:extLst>
          </p:cNvPr>
          <p:cNvSpPr>
            <a:spLocks noGrp="1"/>
          </p:cNvSpPr>
          <p:nvPr>
            <p:ph idx="1"/>
          </p:nvPr>
        </p:nvSpPr>
        <p:spPr>
          <a:xfrm>
            <a:off x="838200" y="1825625"/>
            <a:ext cx="4402394" cy="4351338"/>
          </a:xfrm>
        </p:spPr>
        <p:txBody>
          <a:bodyPr>
            <a:normAutofit/>
          </a:bodyPr>
          <a:lstStyle/>
          <a:p>
            <a:r>
              <a:rPr lang="en-US" sz="2400" dirty="0"/>
              <a:t>Ribosomes are complexes of protein and rRNA</a:t>
            </a:r>
          </a:p>
          <a:p>
            <a:r>
              <a:rPr lang="en-US" sz="2400" dirty="0"/>
              <a:t>Large and Small subunits combine to form ribosome</a:t>
            </a:r>
          </a:p>
          <a:p>
            <a:r>
              <a:rPr lang="en-US" sz="2400" dirty="0"/>
              <a:t>Attracts tRNA carrying amino acids, appends to chain</a:t>
            </a:r>
          </a:p>
          <a:p>
            <a:r>
              <a:rPr lang="en-US" sz="2400" dirty="0"/>
              <a:t>Falls off mRNA at stop codon, releases protein</a:t>
            </a:r>
          </a:p>
          <a:p>
            <a:endParaRPr lang="en-US" sz="2400" dirty="0"/>
          </a:p>
        </p:txBody>
      </p:sp>
      <p:sp>
        <p:nvSpPr>
          <p:cNvPr id="5" name="TextBox 4">
            <a:extLst>
              <a:ext uri="{FF2B5EF4-FFF2-40B4-BE49-F238E27FC236}">
                <a16:creationId xmlns:a16="http://schemas.microsoft.com/office/drawing/2014/main" id="{91DFF727-22C5-49FF-9342-ABA2D5A22A01}"/>
              </a:ext>
            </a:extLst>
          </p:cNvPr>
          <p:cNvSpPr txBox="1"/>
          <p:nvPr/>
        </p:nvSpPr>
        <p:spPr>
          <a:xfrm>
            <a:off x="6537250" y="5588925"/>
            <a:ext cx="3834580" cy="369332"/>
          </a:xfrm>
          <a:prstGeom prst="rect">
            <a:avLst/>
          </a:prstGeom>
          <a:noFill/>
        </p:spPr>
        <p:txBody>
          <a:bodyPr wrap="square" rtlCol="0">
            <a:spAutoFit/>
          </a:bodyPr>
          <a:lstStyle/>
          <a:p>
            <a:r>
              <a:rPr lang="en-US" dirty="0"/>
              <a:t>Figure from Nature Education, 2010</a:t>
            </a:r>
          </a:p>
        </p:txBody>
      </p:sp>
      <p:sp>
        <p:nvSpPr>
          <p:cNvPr id="9" name="Slide Number Placeholder 1">
            <a:extLst>
              <a:ext uri="{FF2B5EF4-FFF2-40B4-BE49-F238E27FC236}">
                <a16:creationId xmlns:a16="http://schemas.microsoft.com/office/drawing/2014/main" id="{CC2F9E3A-059F-4485-97CD-226D1783E428}"/>
              </a:ext>
            </a:extLst>
          </p:cNvPr>
          <p:cNvSpPr txBox="1">
            <a:spLocks/>
          </p:cNvSpPr>
          <p:nvPr/>
        </p:nvSpPr>
        <p:spPr>
          <a:xfrm>
            <a:off x="8610600" y="631031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48FD1A-DB82-4CC3-B4A8-2B6D00F23741}" type="slidenum">
              <a:rPr lang="en-US" smtClean="0"/>
              <a:pPr/>
              <a:t>2</a:t>
            </a:fld>
            <a:endParaRPr lang="en-US" dirty="0"/>
          </a:p>
        </p:txBody>
      </p:sp>
    </p:spTree>
    <p:extLst>
      <p:ext uri="{BB962C8B-B14F-4D97-AF65-F5344CB8AC3E}">
        <p14:creationId xmlns:p14="http://schemas.microsoft.com/office/powerpoint/2010/main" val="1030923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C0D7F-5E28-4614-8D2F-07135F3AA14E}"/>
              </a:ext>
            </a:extLst>
          </p:cNvPr>
          <p:cNvSpPr>
            <a:spLocks noGrp="1"/>
          </p:cNvSpPr>
          <p:nvPr>
            <p:ph type="title"/>
          </p:nvPr>
        </p:nvSpPr>
        <p:spPr/>
        <p:txBody>
          <a:bodyPr/>
          <a:lstStyle/>
          <a:p>
            <a:r>
              <a:rPr lang="en-US" dirty="0"/>
              <a:t>Thank you for your attention</a:t>
            </a:r>
          </a:p>
        </p:txBody>
      </p:sp>
      <p:sp>
        <p:nvSpPr>
          <p:cNvPr id="3" name="Content Placeholder 2">
            <a:extLst>
              <a:ext uri="{FF2B5EF4-FFF2-40B4-BE49-F238E27FC236}">
                <a16:creationId xmlns:a16="http://schemas.microsoft.com/office/drawing/2014/main" id="{E03181E3-4CFD-40B3-BC3D-A602639278AB}"/>
              </a:ext>
            </a:extLst>
          </p:cNvPr>
          <p:cNvSpPr>
            <a:spLocks noGrp="1"/>
          </p:cNvSpPr>
          <p:nvPr>
            <p:ph idx="1"/>
          </p:nvPr>
        </p:nvSpPr>
        <p:spPr/>
        <p:txBody>
          <a:bodyPr/>
          <a:lstStyle/>
          <a:p>
            <a:pPr marL="0" indent="0" algn="ctr">
              <a:buNone/>
            </a:pPr>
            <a:endParaRPr lang="en-US" sz="6600" dirty="0"/>
          </a:p>
          <a:p>
            <a:pPr marL="0" indent="0" algn="ctr">
              <a:buNone/>
            </a:pPr>
            <a:r>
              <a:rPr lang="en-US" sz="6600" dirty="0"/>
              <a:t>Questions?</a:t>
            </a:r>
          </a:p>
          <a:p>
            <a:pPr marL="0" indent="0" algn="ctr">
              <a:buNone/>
            </a:pPr>
            <a:endParaRPr lang="en-US" dirty="0"/>
          </a:p>
          <a:p>
            <a:pPr marL="0" indent="0" algn="ctr">
              <a:buNone/>
            </a:pPr>
            <a:r>
              <a:rPr lang="en-US" dirty="0"/>
              <a:t>Code: https://gitlab.com/jarmill/Ribosomes</a:t>
            </a:r>
          </a:p>
        </p:txBody>
      </p:sp>
      <p:sp>
        <p:nvSpPr>
          <p:cNvPr id="4" name="Slide Number Placeholder 3">
            <a:extLst>
              <a:ext uri="{FF2B5EF4-FFF2-40B4-BE49-F238E27FC236}">
                <a16:creationId xmlns:a16="http://schemas.microsoft.com/office/drawing/2014/main" id="{3EED9A05-46BA-4CBA-BBD0-99D45FD780BE}"/>
              </a:ext>
            </a:extLst>
          </p:cNvPr>
          <p:cNvSpPr>
            <a:spLocks noGrp="1"/>
          </p:cNvSpPr>
          <p:nvPr>
            <p:ph type="sldNum" sz="quarter" idx="12"/>
          </p:nvPr>
        </p:nvSpPr>
        <p:spPr/>
        <p:txBody>
          <a:bodyPr/>
          <a:lstStyle/>
          <a:p>
            <a:fld id="{1648FD1A-DB82-4CC3-B4A8-2B6D00F23741}" type="slidenum">
              <a:rPr lang="en-US" smtClean="0"/>
              <a:t>20</a:t>
            </a:fld>
            <a:endParaRPr lang="en-US"/>
          </a:p>
        </p:txBody>
      </p:sp>
    </p:spTree>
    <p:extLst>
      <p:ext uri="{BB962C8B-B14F-4D97-AF65-F5344CB8AC3E}">
        <p14:creationId xmlns:p14="http://schemas.microsoft.com/office/powerpoint/2010/main" val="3388980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9134D4-F128-407A-BF11-891A8124F952}"/>
              </a:ext>
            </a:extLst>
          </p:cNvPr>
          <p:cNvSpPr>
            <a:spLocks noGrp="1"/>
          </p:cNvSpPr>
          <p:nvPr>
            <p:ph type="title"/>
          </p:nvPr>
        </p:nvSpPr>
        <p:spPr/>
        <p:txBody>
          <a:bodyPr/>
          <a:lstStyle/>
          <a:p>
            <a:r>
              <a:rPr lang="en-US" dirty="0"/>
              <a:t>Ribosomal Flow Model</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8C65852A-A507-4264-956A-8ABF1D7F0E02}"/>
                  </a:ext>
                </a:extLst>
              </p:cNvPr>
              <p:cNvSpPr>
                <a:spLocks noGrp="1"/>
              </p:cNvSpPr>
              <p:nvPr>
                <p:ph idx="1"/>
              </p:nvPr>
            </p:nvSpPr>
            <p:spPr>
              <a:xfrm>
                <a:off x="946355" y="1628599"/>
                <a:ext cx="10515600" cy="5382953"/>
              </a:xfrm>
            </p:spPr>
            <p:txBody>
              <a:bodyPr>
                <a:normAutofit lnSpcReduction="10000"/>
              </a:bodyPr>
              <a:lstStyle/>
              <a:p>
                <a:r>
                  <a:rPr lang="en-US" dirty="0"/>
                  <a:t>Tridiagonal SISO system </a:t>
                </a:r>
                <a:endParaRPr lang="en-US"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𝑥</m:t>
                              </m:r>
                            </m:e>
                          </m:acc>
                        </m:e>
                        <m:sub>
                          <m:r>
                            <a:rPr lang="en-US" b="0" i="1" smtClean="0">
                              <a:latin typeface="Cambria Math" panose="02040503050406030204" pitchFamily="18" charset="0"/>
                            </a:rPr>
                            <m:t>1</m:t>
                          </m:r>
                        </m:sub>
                      </m:sSub>
                      <m:r>
                        <m:rPr>
                          <m:lit/>
                          <m:aln/>
                        </m:rPr>
                        <a:rPr lang="en-US" i="1">
                          <a:latin typeface="Cambria Math" panose="02040503050406030204" pitchFamily="18" charset="0"/>
                        </a:rPr>
                        <m:t>=</m:t>
                      </m:r>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𝜆</m:t>
                          </m:r>
                        </m:e>
                        <m:sub>
                          <m:r>
                            <a:rPr lang="en-US" b="0" i="1" smtClean="0">
                              <a:latin typeface="Cambria Math" panose="02040503050406030204" pitchFamily="18" charset="0"/>
                            </a:rPr>
                            <m:t>0</m:t>
                          </m:r>
                        </m:sub>
                      </m:sSub>
                      <m:r>
                        <a:rPr lang="en-US" b="0" i="1" smtClean="0">
                          <a:latin typeface="Cambria Math" panose="02040503050406030204" pitchFamily="18" charset="0"/>
                        </a:rPr>
                        <m:t>𝑢</m:t>
                      </m:r>
                      <m:d>
                        <m:dPr>
                          <m:ctrlPr>
                            <a:rPr lang="en-US" i="1">
                              <a:latin typeface="Cambria Math" panose="02040503050406030204" pitchFamily="18" charset="0"/>
                            </a:rPr>
                          </m:ctrlPr>
                        </m:dPr>
                        <m:e>
                          <m:r>
                            <a:rPr lang="en-US" i="1">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b="0" i="1" smtClean="0">
                                  <a:latin typeface="Cambria Math" panose="02040503050406030204" pitchFamily="18" charset="0"/>
                                </a:rPr>
                                <m:t>1</m:t>
                              </m:r>
                            </m:sub>
                          </m:sSub>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𝜆</m:t>
                          </m:r>
                        </m:e>
                        <m:sub>
                          <m:r>
                            <a:rPr lang="en-US" b="0" i="1" smtClean="0">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b="0" i="1" smtClean="0">
                              <a:latin typeface="Cambria Math" panose="02040503050406030204" pitchFamily="18" charset="0"/>
                            </a:rPr>
                            <m:t>1</m:t>
                          </m:r>
                        </m:sub>
                      </m:sSub>
                      <m:d>
                        <m:dPr>
                          <m:ctrlPr>
                            <a:rPr lang="en-US" i="1">
                              <a:latin typeface="Cambria Math" panose="02040503050406030204" pitchFamily="18" charset="0"/>
                            </a:rPr>
                          </m:ctrlPr>
                        </m:dPr>
                        <m:e>
                          <m:r>
                            <a:rPr lang="en-US" i="1">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b="0" i="1" smtClean="0">
                                  <a:latin typeface="Cambria Math" panose="02040503050406030204" pitchFamily="18" charset="0"/>
                                </a:rPr>
                                <m:t>2</m:t>
                              </m:r>
                            </m:sub>
                          </m:sSub>
                        </m:e>
                      </m:d>
                      <m:r>
                        <a:rPr lang="en-US" i="1">
                          <a:latin typeface="Cambria Math" panose="02040503050406030204" pitchFamily="18" charset="0"/>
                        </a:rPr>
                        <m:t> </m:t>
                      </m:r>
                    </m:oMath>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𝑥</m:t>
                              </m:r>
                            </m:e>
                          </m:acc>
                        </m:e>
                        <m:sub>
                          <m:r>
                            <a:rPr lang="en-US" i="1">
                              <a:latin typeface="Cambria Math" panose="02040503050406030204" pitchFamily="18" charset="0"/>
                            </a:rPr>
                            <m:t>𝑗</m:t>
                          </m:r>
                        </m:sub>
                      </m:sSub>
                      <m:r>
                        <m:rPr>
                          <m:lit/>
                          <m:aln/>
                        </m:rPr>
                        <a:rPr lang="en-US" i="1">
                          <a:latin typeface="Cambria Math" panose="02040503050406030204" pitchFamily="18" charset="0"/>
                        </a:rPr>
                        <m:t>=</m:t>
                      </m:r>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𝜆</m:t>
                          </m:r>
                        </m:e>
                        <m:sub>
                          <m:r>
                            <a:rPr lang="en-US" i="1">
                              <a:latin typeface="Cambria Math" panose="02040503050406030204" pitchFamily="18" charset="0"/>
                            </a:rPr>
                            <m:t>𝑗</m:t>
                          </m:r>
                          <m:r>
                            <a:rPr lang="en-US" i="1">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𝑗</m:t>
                          </m:r>
                          <m:r>
                            <a:rPr lang="en-US" i="1">
                              <a:latin typeface="Cambria Math" panose="02040503050406030204" pitchFamily="18" charset="0"/>
                            </a:rPr>
                            <m:t>−1</m:t>
                          </m:r>
                        </m:sub>
                      </m:sSub>
                      <m:d>
                        <m:dPr>
                          <m:ctrlPr>
                            <a:rPr lang="en-US" i="1">
                              <a:latin typeface="Cambria Math" panose="02040503050406030204" pitchFamily="18" charset="0"/>
                            </a:rPr>
                          </m:ctrlPr>
                        </m:dPr>
                        <m:e>
                          <m:r>
                            <a:rPr lang="en-US" i="1">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𝑗</m:t>
                              </m:r>
                            </m:sub>
                          </m:sSub>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𝜆</m:t>
                          </m:r>
                        </m:e>
                        <m:sub>
                          <m:r>
                            <a:rPr lang="en-US" i="1">
                              <a:latin typeface="Cambria Math" panose="02040503050406030204" pitchFamily="18" charset="0"/>
                            </a:rPr>
                            <m:t>𝑗</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𝑗</m:t>
                          </m:r>
                        </m:sub>
                      </m:sSub>
                      <m:r>
                        <a:rPr lang="en-US" i="1">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𝑗</m:t>
                          </m:r>
                          <m:r>
                            <a:rPr lang="en-US" i="1">
                              <a:latin typeface="Cambria Math" panose="02040503050406030204" pitchFamily="18" charset="0"/>
                            </a:rPr>
                            <m:t>+1</m:t>
                          </m:r>
                        </m:sub>
                      </m:sSub>
                      <m:r>
                        <a:rPr lang="en-US" i="1">
                          <a:latin typeface="Cambria Math" panose="02040503050406030204" pitchFamily="18" charset="0"/>
                        </a:rPr>
                        <m:t>) </m:t>
                      </m:r>
                    </m:oMath>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𝑥</m:t>
                              </m:r>
                            </m:e>
                          </m:acc>
                        </m:e>
                        <m:sub>
                          <m:r>
                            <a:rPr lang="en-US" i="1">
                              <a:latin typeface="Cambria Math" panose="02040503050406030204" pitchFamily="18" charset="0"/>
                            </a:rPr>
                            <m:t>𝑛</m:t>
                          </m:r>
                        </m:sub>
                      </m:sSub>
                      <m:r>
                        <m:rPr>
                          <m:aln/>
                        </m:rP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𝜆</m:t>
                          </m:r>
                        </m:e>
                        <m:sub>
                          <m:r>
                            <a:rPr lang="en-US" i="1">
                              <a:latin typeface="Cambria Math" panose="02040503050406030204" pitchFamily="18" charset="0"/>
                            </a:rPr>
                            <m:t>𝑛</m:t>
                          </m:r>
                          <m:r>
                            <a:rPr lang="en-US" i="1">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𝑛</m:t>
                          </m:r>
                          <m:r>
                            <a:rPr lang="en-US" i="1">
                              <a:latin typeface="Cambria Math" panose="02040503050406030204" pitchFamily="18" charset="0"/>
                            </a:rPr>
                            <m:t>−1</m:t>
                          </m:r>
                        </m:sub>
                      </m:sSub>
                      <m:d>
                        <m:dPr>
                          <m:ctrlPr>
                            <a:rPr lang="en-US" i="1">
                              <a:latin typeface="Cambria Math" panose="02040503050406030204" pitchFamily="18" charset="0"/>
                            </a:rPr>
                          </m:ctrlPr>
                        </m:dPr>
                        <m:e>
                          <m:r>
                            <a:rPr lang="en-US" i="1">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𝑛</m:t>
                              </m:r>
                            </m:sub>
                          </m:sSub>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𝜆</m:t>
                          </m:r>
                        </m:e>
                        <m:sub>
                          <m:r>
                            <a:rPr lang="en-US" i="1">
                              <a:latin typeface="Cambria Math" panose="02040503050406030204" pitchFamily="18" charset="0"/>
                            </a:rPr>
                            <m:t>𝑛</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𝑛</m:t>
                          </m:r>
                        </m:sub>
                      </m:sSub>
                      <m:r>
                        <a:rPr lang="en-US" i="1">
                          <a:latin typeface="Cambria Math" panose="02040503050406030204" pitchFamily="18" charset="0"/>
                        </a:rPr>
                        <m:t> </m:t>
                      </m:r>
                    </m:oMath>
                    <m:oMath xmlns:m="http://schemas.openxmlformats.org/officeDocument/2006/math">
                      <m:r>
                        <a:rPr lang="en-US" b="0" i="1" smtClean="0">
                          <a:latin typeface="Cambria Math" panose="02040503050406030204" pitchFamily="18" charset="0"/>
                        </a:rPr>
                        <m:t>𝑦</m:t>
                      </m:r>
                      <m:r>
                        <m:rPr>
                          <m:aln/>
                        </m:rP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𝜆</m:t>
                          </m:r>
                        </m:e>
                        <m:sub>
                          <m:r>
                            <a:rPr lang="en-US" i="1">
                              <a:latin typeface="Cambria Math" panose="02040503050406030204" pitchFamily="18" charset="0"/>
                            </a:rPr>
                            <m:t>𝑛</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𝑛</m:t>
                          </m:r>
                        </m:sub>
                      </m:sSub>
                    </m:oMath>
                  </m:oMathPara>
                </a14:m>
                <a:endParaRPr lang="en-US" dirty="0"/>
              </a:p>
              <a:p>
                <a:pPr marL="0" indent="0">
                  <a:buNone/>
                </a:pPr>
                <a:endParaRPr lang="en-US" dirty="0"/>
              </a:p>
              <a:p>
                <a:pPr marL="0" indent="0">
                  <a:buNone/>
                </a:pPr>
                <a:endParaRPr lang="en-US" dirty="0"/>
              </a:p>
              <a:p>
                <a:pPr marL="0" indent="0">
                  <a:buNone/>
                </a:pPr>
                <a:br>
                  <a:rPr lang="en-US" dirty="0"/>
                </a:br>
                <a:endParaRPr lang="en-US" b="0" i="1" dirty="0">
                  <a:latin typeface="Cambria Math" panose="02040503050406030204" pitchFamily="18" charset="0"/>
                </a:endParaRPr>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𝑗</m:t>
                        </m:r>
                      </m:sub>
                    </m:sSub>
                    <m:r>
                      <a:rPr lang="en-US" b="0" i="1" smtClean="0">
                        <a:latin typeface="Cambria Math" panose="02040503050406030204" pitchFamily="18" charset="0"/>
                      </a:rPr>
                      <m:t>:</m:t>
                    </m:r>
                  </m:oMath>
                </a14:m>
                <a:r>
                  <a:rPr lang="en-US" dirty="0"/>
                  <a:t> 	ribosomes in codon </a:t>
                </a:r>
                <a14:m>
                  <m:oMath xmlns:m="http://schemas.openxmlformats.org/officeDocument/2006/math">
                    <m:r>
                      <a:rPr lang="en-US" b="0" i="1" smtClean="0">
                        <a:latin typeface="Cambria Math" panose="02040503050406030204" pitchFamily="18" charset="0"/>
                      </a:rPr>
                      <m:t>𝑗</m:t>
                    </m:r>
                  </m:oMath>
                </a14:m>
                <a:endParaRPr lang="en-US" dirty="0"/>
              </a:p>
              <a:p>
                <a14:m>
                  <m:oMath xmlns:m="http://schemas.openxmlformats.org/officeDocument/2006/math">
                    <m:sSub>
                      <m:sSubPr>
                        <m:ctrlPr>
                          <a:rPr lang="en-US" b="0" i="1" smtClean="0">
                            <a:latin typeface="Cambria Math" panose="02040503050406030204" pitchFamily="18" charset="0"/>
                          </a:rPr>
                        </m:ctrlPr>
                      </m:sSubPr>
                      <m:e>
                        <m:r>
                          <a:rPr lang="en-US" i="1" smtClean="0">
                            <a:latin typeface="Cambria Math" panose="02040503050406030204" pitchFamily="18" charset="0"/>
                          </a:rPr>
                          <m:t>𝜆</m:t>
                        </m:r>
                      </m:e>
                      <m:sub>
                        <m:r>
                          <a:rPr lang="en-US" b="0" i="1" smtClean="0">
                            <a:latin typeface="Cambria Math" panose="02040503050406030204" pitchFamily="18" charset="0"/>
                          </a:rPr>
                          <m:t>𝑗</m:t>
                        </m:r>
                      </m:sub>
                    </m:sSub>
                  </m:oMath>
                </a14:m>
                <a:r>
                  <a:rPr lang="en-US" dirty="0"/>
                  <a:t>:	initiation/elongation/separation rates</a:t>
                </a:r>
              </a:p>
              <a:p>
                <a14:m>
                  <m:oMath xmlns:m="http://schemas.openxmlformats.org/officeDocument/2006/math">
                    <m:r>
                      <a:rPr lang="en-US" b="0" i="1" smtClean="0">
                        <a:latin typeface="Cambria Math" panose="02040503050406030204" pitchFamily="18" charset="0"/>
                      </a:rPr>
                      <m:t>𝑦</m:t>
                    </m:r>
                  </m:oMath>
                </a14:m>
                <a:r>
                  <a:rPr lang="en-US" dirty="0"/>
                  <a:t>:	protein translation rate of mRNA</a:t>
                </a:r>
              </a:p>
            </p:txBody>
          </p:sp>
        </mc:Choice>
        <mc:Fallback xmlns="">
          <p:sp>
            <p:nvSpPr>
              <p:cNvPr id="7" name="Content Placeholder 6">
                <a:extLst>
                  <a:ext uri="{FF2B5EF4-FFF2-40B4-BE49-F238E27FC236}">
                    <a16:creationId xmlns:a16="http://schemas.microsoft.com/office/drawing/2014/main" id="{8C65852A-A507-4264-956A-8ABF1D7F0E02}"/>
                  </a:ext>
                </a:extLst>
              </p:cNvPr>
              <p:cNvSpPr>
                <a:spLocks noGrp="1" noRot="1" noChangeAspect="1" noMove="1" noResize="1" noEditPoints="1" noAdjustHandles="1" noChangeArrowheads="1" noChangeShapeType="1" noTextEdit="1"/>
              </p:cNvSpPr>
              <p:nvPr>
                <p:ph idx="1"/>
              </p:nvPr>
            </p:nvSpPr>
            <p:spPr>
              <a:xfrm>
                <a:off x="946355" y="1628599"/>
                <a:ext cx="10515600" cy="5382953"/>
              </a:xfrm>
              <a:blipFill>
                <a:blip r:embed="rId4"/>
                <a:stretch>
                  <a:fillRect l="-1043" t="-2945" b="-227"/>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CDA96CE8-8577-42BD-8820-1373B8EEC9F4}"/>
              </a:ext>
            </a:extLst>
          </p:cNvPr>
          <p:cNvSpPr>
            <a:spLocks noGrp="1"/>
          </p:cNvSpPr>
          <p:nvPr>
            <p:ph type="sldNum" sz="quarter" idx="12"/>
          </p:nvPr>
        </p:nvSpPr>
        <p:spPr/>
        <p:txBody>
          <a:bodyPr/>
          <a:lstStyle/>
          <a:p>
            <a:fld id="{1648FD1A-DB82-4CC3-B4A8-2B6D00F23741}" type="slidenum">
              <a:rPr lang="en-US" smtClean="0"/>
              <a:t>3</a:t>
            </a:fld>
            <a:endParaRPr lang="en-US" dirty="0"/>
          </a:p>
        </p:txBody>
      </p:sp>
      <p:graphicFrame>
        <p:nvGraphicFramePr>
          <p:cNvPr id="5" name="Object 4">
            <a:extLst>
              <a:ext uri="{FF2B5EF4-FFF2-40B4-BE49-F238E27FC236}">
                <a16:creationId xmlns:a16="http://schemas.microsoft.com/office/drawing/2014/main" id="{3F57FD97-BAFD-4E8A-9E4E-3D9A0F8A5778}"/>
              </a:ext>
            </a:extLst>
          </p:cNvPr>
          <p:cNvGraphicFramePr>
            <a:graphicFrameLocks noChangeAspect="1"/>
          </p:cNvGraphicFramePr>
          <p:nvPr>
            <p:extLst>
              <p:ext uri="{D42A27DB-BD31-4B8C-83A1-F6EECF244321}">
                <p14:modId xmlns:p14="http://schemas.microsoft.com/office/powerpoint/2010/main" val="3347598668"/>
              </p:ext>
            </p:extLst>
          </p:nvPr>
        </p:nvGraphicFramePr>
        <p:xfrm>
          <a:off x="3182732" y="3713296"/>
          <a:ext cx="5309879" cy="637823"/>
        </p:xfrm>
        <a:graphic>
          <a:graphicData uri="http://schemas.openxmlformats.org/presentationml/2006/ole">
            <mc:AlternateContent xmlns:mc="http://schemas.openxmlformats.org/markup-compatibility/2006">
              <mc:Choice xmlns:v="urn:schemas-microsoft-com:vml" Requires="v">
                <p:oleObj spid="_x0000_s1026" name="PDF" r:id="rId5" imgW="0" imgH="360" progId="FoxitReader.Document">
                  <p:embed/>
                </p:oleObj>
              </mc:Choice>
              <mc:Fallback>
                <p:oleObj name="PDF" r:id="rId5" imgW="0" imgH="360" progId="FoxitReader.Document">
                  <p:embed/>
                  <p:pic>
                    <p:nvPicPr>
                      <p:cNvPr id="0" name=""/>
                      <p:cNvPicPr/>
                      <p:nvPr/>
                    </p:nvPicPr>
                    <p:blipFill>
                      <a:blip r:embed="rId6"/>
                      <a:stretch>
                        <a:fillRect/>
                      </a:stretch>
                    </p:blipFill>
                    <p:spPr>
                      <a:xfrm>
                        <a:off x="3182732" y="3713296"/>
                        <a:ext cx="5309879" cy="637823"/>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4E1A562A-C0B4-4B1C-A263-86E8E81C96C5}"/>
              </a:ext>
            </a:extLst>
          </p:cNvPr>
          <p:cNvGraphicFramePr>
            <a:graphicFrameLocks noChangeAspect="1"/>
          </p:cNvGraphicFramePr>
          <p:nvPr>
            <p:extLst>
              <p:ext uri="{D42A27DB-BD31-4B8C-83A1-F6EECF244321}">
                <p14:modId xmlns:p14="http://schemas.microsoft.com/office/powerpoint/2010/main" val="2383136426"/>
              </p:ext>
            </p:extLst>
          </p:nvPr>
        </p:nvGraphicFramePr>
        <p:xfrm>
          <a:off x="3182733" y="4591578"/>
          <a:ext cx="5309879" cy="637823"/>
        </p:xfrm>
        <a:graphic>
          <a:graphicData uri="http://schemas.openxmlformats.org/presentationml/2006/ole">
            <mc:AlternateContent xmlns:mc="http://schemas.openxmlformats.org/markup-compatibility/2006">
              <mc:Choice xmlns:v="urn:schemas-microsoft-com:vml" Requires="v">
                <p:oleObj spid="_x0000_s1027" name="PDF" r:id="rId7" imgW="0" imgH="360" progId="FoxitReader.Document">
                  <p:embed/>
                </p:oleObj>
              </mc:Choice>
              <mc:Fallback>
                <p:oleObj name="PDF" r:id="rId7" imgW="0" imgH="360" progId="FoxitReader.Document">
                  <p:embed/>
                  <p:pic>
                    <p:nvPicPr>
                      <p:cNvPr id="0" name=""/>
                      <p:cNvPicPr/>
                      <p:nvPr/>
                    </p:nvPicPr>
                    <p:blipFill>
                      <a:blip r:embed="rId8"/>
                      <a:stretch>
                        <a:fillRect/>
                      </a:stretch>
                    </p:blipFill>
                    <p:spPr>
                      <a:xfrm>
                        <a:off x="3182733" y="4591578"/>
                        <a:ext cx="5309879" cy="637823"/>
                      </a:xfrm>
                      <a:prstGeom prst="rect">
                        <a:avLst/>
                      </a:prstGeom>
                    </p:spPr>
                  </p:pic>
                </p:oleObj>
              </mc:Fallback>
            </mc:AlternateContent>
          </a:graphicData>
        </a:graphic>
      </p:graphicFrame>
    </p:spTree>
    <p:extLst>
      <p:ext uri="{BB962C8B-B14F-4D97-AF65-F5344CB8AC3E}">
        <p14:creationId xmlns:p14="http://schemas.microsoft.com/office/powerpoint/2010/main" val="1556286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4FBBA-6252-4BD4-8F25-FF480E2D89F1}"/>
              </a:ext>
            </a:extLst>
          </p:cNvPr>
          <p:cNvSpPr>
            <a:spLocks noGrp="1"/>
          </p:cNvSpPr>
          <p:nvPr>
            <p:ph type="title"/>
          </p:nvPr>
        </p:nvSpPr>
        <p:spPr/>
        <p:txBody>
          <a:bodyPr/>
          <a:lstStyle/>
          <a:p>
            <a:r>
              <a:rPr lang="en-US" dirty="0"/>
              <a:t>Ribosomal Networks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3A09075-9D00-4A82-BD26-1ED33B31FB80}"/>
                  </a:ext>
                </a:extLst>
              </p:cNvPr>
              <p:cNvSpPr>
                <a:spLocks noGrp="1"/>
              </p:cNvSpPr>
              <p:nvPr>
                <p:ph idx="1"/>
              </p:nvPr>
            </p:nvSpPr>
            <p:spPr/>
            <p:txBody>
              <a:bodyPr>
                <a:normAutofit/>
              </a:bodyPr>
              <a:lstStyle/>
              <a:p>
                <a:r>
                  <a:rPr lang="en-US" dirty="0"/>
                  <a:t>Multiple strands compete for ribosomes, codons </a:t>
                </a:r>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𝑗</m:t>
                        </m:r>
                      </m:sub>
                      <m:sup>
                        <m:r>
                          <a:rPr lang="en-US" b="0" i="1" smtClean="0">
                            <a:latin typeface="Cambria Math" panose="02040503050406030204" pitchFamily="18" charset="0"/>
                          </a:rPr>
                          <m:t>𝑖</m:t>
                        </m:r>
                      </m:sup>
                    </m:sSubSup>
                  </m:oMath>
                </a14:m>
                <a:endParaRPr lang="en-US" dirty="0"/>
              </a:p>
              <a:p>
                <a14:m>
                  <m:oMath xmlns:m="http://schemas.openxmlformats.org/officeDocument/2006/math">
                    <m:r>
                      <a:rPr lang="en-US" b="0" i="1" smtClean="0">
                        <a:latin typeface="Cambria Math" panose="02040503050406030204" pitchFamily="18" charset="0"/>
                      </a:rPr>
                      <m:t>𝑧</m:t>
                    </m:r>
                  </m:oMath>
                </a14:m>
                <a:r>
                  <a:rPr lang="en-US" dirty="0"/>
                  <a:t> ribosomes in pool, total conserved</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𝑧</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𝑗</m:t>
                          </m:r>
                        </m:sub>
                        <m:sup/>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𝑗</m:t>
                              </m:r>
                            </m:sub>
                            <m:sup>
                              <m:r>
                                <a:rPr lang="en-US" b="0" i="1" smtClean="0">
                                  <a:latin typeface="Cambria Math" panose="02040503050406030204" pitchFamily="18" charset="0"/>
                                </a:rPr>
                                <m:t>𝑖</m:t>
                              </m:r>
                            </m:sup>
                          </m:sSubSup>
                        </m:e>
                      </m:nary>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𝑟</m:t>
                          </m:r>
                        </m:sub>
                      </m:sSub>
                    </m:oMath>
                  </m:oMathPara>
                </a14:m>
                <a:endParaRPr lang="en-US" dirty="0"/>
              </a:p>
              <a:p>
                <a:r>
                  <a:rPr lang="en-US" dirty="0"/>
                  <a:t>Input based on saturation function </a:t>
                </a:r>
                <a14:m>
                  <m:oMath xmlns:m="http://schemas.openxmlformats.org/officeDocument/2006/math">
                    <m:r>
                      <a:rPr lang="en-US" i="1">
                        <a:latin typeface="Cambria Math" panose="02040503050406030204" pitchFamily="18" charset="0"/>
                      </a:rPr>
                      <m:t>𝑢</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i="1">
                            <a:latin typeface="Cambria Math" panose="02040503050406030204" pitchFamily="18" charset="0"/>
                          </a:rPr>
                          <m:t>𝐺</m:t>
                        </m:r>
                      </m:e>
                      <m:sup>
                        <m:r>
                          <a:rPr lang="en-US" b="0" i="1" smtClean="0">
                            <a:latin typeface="Cambria Math" panose="02040503050406030204" pitchFamily="18" charset="0"/>
                          </a:rPr>
                          <m:t>𝑖</m:t>
                        </m:r>
                      </m:sup>
                    </m:sSup>
                    <m:d>
                      <m:dPr>
                        <m:ctrlPr>
                          <a:rPr lang="en-US" i="1">
                            <a:latin typeface="Cambria Math" panose="02040503050406030204" pitchFamily="18" charset="0"/>
                          </a:rPr>
                        </m:ctrlPr>
                      </m:dPr>
                      <m:e>
                        <m:r>
                          <a:rPr lang="en-US" b="0" i="1" smtClean="0">
                            <a:latin typeface="Cambria Math" panose="02040503050406030204" pitchFamily="18" charset="0"/>
                          </a:rPr>
                          <m:t>𝑧</m:t>
                        </m:r>
                      </m:e>
                    </m:d>
                  </m:oMath>
                </a14:m>
                <a:r>
                  <a:rPr lang="en-US" dirty="0"/>
                  <a:t> </a:t>
                </a:r>
                <a:endParaRPr lang="en-US" i="1" dirty="0">
                  <a:latin typeface="Cambria Math" panose="02040503050406030204" pitchFamily="18" charset="0"/>
                </a:endParaRPr>
              </a:p>
              <a:p>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𝑧</m:t>
                        </m:r>
                      </m:e>
                    </m:acc>
                    <m:d>
                      <m:dPr>
                        <m:ctrlPr>
                          <a:rPr lang="en-US" i="1">
                            <a:latin typeface="Cambria Math" panose="02040503050406030204" pitchFamily="18" charset="0"/>
                          </a:rPr>
                        </m:ctrlPr>
                      </m:dPr>
                      <m:e>
                        <m:r>
                          <a:rPr lang="en-US" i="1">
                            <a:latin typeface="Cambria Math" panose="02040503050406030204" pitchFamily="18" charset="0"/>
                          </a:rPr>
                          <m:t>𝑡</m:t>
                        </m:r>
                      </m:e>
                    </m:d>
                    <m:r>
                      <a:rPr lang="en-US" b="0" i="1" smtClean="0">
                        <a:latin typeface="Cambria Math" panose="02040503050406030204" pitchFamily="18" charset="0"/>
                      </a:rPr>
                      <m:t>=</m:t>
                    </m:r>
                    <m:r>
                      <a:rPr lang="en-US" i="1">
                        <a:latin typeface="Cambria Math" panose="02040503050406030204" pitchFamily="18" charset="0"/>
                      </a:rPr>
                      <m:t>−</m:t>
                    </m:r>
                    <m:nary>
                      <m:naryPr>
                        <m:chr m:val="∑"/>
                        <m:limLoc m:val="undOvr"/>
                        <m:supHide m:val="on"/>
                        <m:ctrlPr>
                          <a:rPr lang="en-US" i="1">
                            <a:latin typeface="Cambria Math" panose="02040503050406030204" pitchFamily="18" charset="0"/>
                          </a:rPr>
                        </m:ctrlPr>
                      </m:naryPr>
                      <m:sub>
                        <m:r>
                          <a:rPr lang="en-US" i="1">
                            <a:latin typeface="Cambria Math" panose="02040503050406030204" pitchFamily="18" charset="0"/>
                          </a:rPr>
                          <m:t>𝑗</m:t>
                        </m:r>
                      </m:sub>
                      <m:sup/>
                      <m:e>
                        <m:sSubSup>
                          <m:sSubSupPr>
                            <m:ctrlPr>
                              <a:rPr lang="en-US" i="1">
                                <a:latin typeface="Cambria Math" panose="02040503050406030204" pitchFamily="18" charset="0"/>
                              </a:rPr>
                            </m:ctrlPr>
                          </m:sSubSupPr>
                          <m:e>
                            <m:r>
                              <a:rPr lang="en-US" i="1">
                                <a:latin typeface="Cambria Math" panose="02040503050406030204" pitchFamily="18" charset="0"/>
                              </a:rPr>
                              <m:t>𝜆</m:t>
                            </m:r>
                          </m:e>
                          <m:sub>
                            <m:r>
                              <a:rPr lang="en-US" i="1">
                                <a:latin typeface="Cambria Math" panose="02040503050406030204" pitchFamily="18" charset="0"/>
                              </a:rPr>
                              <m:t>0</m:t>
                            </m:r>
                          </m:sub>
                          <m:sup>
                            <m:r>
                              <a:rPr lang="en-US" i="1">
                                <a:latin typeface="Cambria Math" panose="02040503050406030204" pitchFamily="18" charset="0"/>
                              </a:rPr>
                              <m:t>𝑖</m:t>
                            </m:r>
                          </m:sup>
                        </m:sSubSup>
                        <m:sSup>
                          <m:sSupPr>
                            <m:ctrlPr>
                              <a:rPr lang="en-US" b="0" i="1" smtClean="0">
                                <a:latin typeface="Cambria Math" panose="02040503050406030204" pitchFamily="18" charset="0"/>
                              </a:rPr>
                            </m:ctrlPr>
                          </m:sSupPr>
                          <m:e>
                            <m:r>
                              <a:rPr lang="en-US" i="1">
                                <a:latin typeface="Cambria Math" panose="02040503050406030204" pitchFamily="18" charset="0"/>
                              </a:rPr>
                              <m:t>𝐺</m:t>
                            </m:r>
                          </m:e>
                          <m:sup>
                            <m:r>
                              <a:rPr lang="en-US" b="0" i="1" smtClean="0">
                                <a:latin typeface="Cambria Math" panose="02040503050406030204" pitchFamily="18" charset="0"/>
                              </a:rPr>
                              <m:t>𝑖</m:t>
                            </m:r>
                          </m:sup>
                        </m:sSup>
                        <m:d>
                          <m:dPr>
                            <m:ctrlPr>
                              <a:rPr lang="en-US" i="1">
                                <a:latin typeface="Cambria Math" panose="02040503050406030204" pitchFamily="18" charset="0"/>
                              </a:rPr>
                            </m:ctrlPr>
                          </m:dPr>
                          <m:e>
                            <m:r>
                              <a:rPr lang="en-US" b="0" i="1" smtClean="0">
                                <a:latin typeface="Cambria Math" panose="02040503050406030204" pitchFamily="18" charset="0"/>
                              </a:rPr>
                              <m:t>𝑧</m:t>
                            </m:r>
                          </m:e>
                        </m:d>
                        <m:d>
                          <m:dPr>
                            <m:ctrlPr>
                              <a:rPr lang="en-US" i="1">
                                <a:latin typeface="Cambria Math" panose="02040503050406030204" pitchFamily="18" charset="0"/>
                              </a:rPr>
                            </m:ctrlPr>
                          </m:dPr>
                          <m:e>
                            <m:r>
                              <a:rPr lang="en-US" i="1">
                                <a:latin typeface="Cambria Math" panose="02040503050406030204" pitchFamily="18" charset="0"/>
                              </a:rPr>
                              <m:t>1−</m:t>
                            </m:r>
                            <m:sSubSup>
                              <m:sSubSupPr>
                                <m:ctrlPr>
                                  <a:rPr lang="en-US" i="1">
                                    <a:latin typeface="Cambria Math" panose="02040503050406030204" pitchFamily="18" charset="0"/>
                                  </a:rPr>
                                </m:ctrlPr>
                              </m:sSubSupPr>
                              <m:e>
                                <m:r>
                                  <a:rPr lang="en-US" i="1">
                                    <a:latin typeface="Cambria Math" panose="02040503050406030204" pitchFamily="18" charset="0"/>
                                  </a:rPr>
                                  <m:t>𝑥</m:t>
                                </m:r>
                              </m:e>
                              <m:sub>
                                <m:r>
                                  <a:rPr lang="en-US" i="1">
                                    <a:latin typeface="Cambria Math" panose="02040503050406030204" pitchFamily="18" charset="0"/>
                                  </a:rPr>
                                  <m:t>0</m:t>
                                </m:r>
                              </m:sub>
                              <m:sup>
                                <m:r>
                                  <a:rPr lang="en-US" i="1">
                                    <a:latin typeface="Cambria Math" panose="02040503050406030204" pitchFamily="18" charset="0"/>
                                  </a:rPr>
                                  <m:t>𝑖</m:t>
                                </m:r>
                              </m:sup>
                            </m:sSubSup>
                          </m:e>
                        </m:d>
                      </m:e>
                    </m:nary>
                    <m:r>
                      <a:rPr lang="en-US" i="1">
                        <a:latin typeface="Cambria Math" panose="02040503050406030204" pitchFamily="18" charset="0"/>
                      </a:rPr>
                      <m:t>+</m:t>
                    </m:r>
                    <m:nary>
                      <m:naryPr>
                        <m:chr m:val="∑"/>
                        <m:limLoc m:val="undOvr"/>
                        <m:supHide m:val="on"/>
                        <m:ctrlPr>
                          <a:rPr lang="en-US" i="1">
                            <a:latin typeface="Cambria Math" panose="02040503050406030204" pitchFamily="18" charset="0"/>
                          </a:rPr>
                        </m:ctrlPr>
                      </m:naryPr>
                      <m:sub>
                        <m:r>
                          <a:rPr lang="en-US" i="1">
                            <a:latin typeface="Cambria Math" panose="02040503050406030204" pitchFamily="18" charset="0"/>
                          </a:rPr>
                          <m:t>𝑗</m:t>
                        </m:r>
                      </m:sub>
                      <m:sup/>
                      <m:e>
                        <m:sSubSup>
                          <m:sSubSupPr>
                            <m:ctrlPr>
                              <a:rPr lang="en-US" i="1">
                                <a:latin typeface="Cambria Math" panose="02040503050406030204" pitchFamily="18" charset="0"/>
                              </a:rPr>
                            </m:ctrlPr>
                          </m:sSubSupPr>
                          <m:e>
                            <m:r>
                              <a:rPr lang="en-US" i="1">
                                <a:latin typeface="Cambria Math" panose="02040503050406030204" pitchFamily="18" charset="0"/>
                              </a:rPr>
                              <m:t>𝜆</m:t>
                            </m:r>
                          </m:e>
                          <m:sub>
                            <m:r>
                              <a:rPr lang="en-US" i="1">
                                <a:latin typeface="Cambria Math" panose="02040503050406030204" pitchFamily="18" charset="0"/>
                              </a:rPr>
                              <m:t>𝑛</m:t>
                            </m:r>
                          </m:sub>
                          <m:sup>
                            <m:r>
                              <a:rPr lang="en-US" i="1">
                                <a:latin typeface="Cambria Math" panose="02040503050406030204" pitchFamily="18" charset="0"/>
                              </a:rPr>
                              <m:t>𝑖</m:t>
                            </m:r>
                          </m:sup>
                        </m:sSubSup>
                        <m:sSubSup>
                          <m:sSubSupPr>
                            <m:ctrlPr>
                              <a:rPr lang="en-US" i="1">
                                <a:latin typeface="Cambria Math" panose="02040503050406030204" pitchFamily="18" charset="0"/>
                              </a:rPr>
                            </m:ctrlPr>
                          </m:sSubSupPr>
                          <m:e>
                            <m:r>
                              <a:rPr lang="en-US" i="1">
                                <a:latin typeface="Cambria Math" panose="02040503050406030204" pitchFamily="18" charset="0"/>
                              </a:rPr>
                              <m:t>𝑥</m:t>
                            </m:r>
                          </m:e>
                          <m:sub>
                            <m:r>
                              <a:rPr lang="en-US" i="1">
                                <a:latin typeface="Cambria Math" panose="02040503050406030204" pitchFamily="18" charset="0"/>
                              </a:rPr>
                              <m:t>𝑛</m:t>
                            </m:r>
                          </m:sub>
                          <m:sup>
                            <m:r>
                              <a:rPr lang="en-US" i="1">
                                <a:latin typeface="Cambria Math" panose="02040503050406030204" pitchFamily="18" charset="0"/>
                              </a:rPr>
                              <m:t>𝑖</m:t>
                            </m:r>
                          </m:sup>
                        </m:sSubSup>
                      </m:e>
                    </m:nary>
                  </m:oMath>
                </a14:m>
                <a:endParaRPr lang="en-US" dirty="0"/>
              </a:p>
              <a:p>
                <a:r>
                  <a:rPr lang="en-US" dirty="0"/>
                  <a:t>Stable by contraction, nonzero steady states</a:t>
                </a:r>
              </a:p>
            </p:txBody>
          </p:sp>
        </mc:Choice>
        <mc:Fallback xmlns="">
          <p:sp>
            <p:nvSpPr>
              <p:cNvPr id="3" name="Content Placeholder 2">
                <a:extLst>
                  <a:ext uri="{FF2B5EF4-FFF2-40B4-BE49-F238E27FC236}">
                    <a16:creationId xmlns:a16="http://schemas.microsoft.com/office/drawing/2014/main" id="{03A09075-9D00-4A82-BD26-1ED33B31FB80}"/>
                  </a:ext>
                </a:extLst>
              </p:cNvPr>
              <p:cNvSpPr>
                <a:spLocks noGrp="1" noRot="1" noChangeAspect="1" noMove="1" noResize="1" noEditPoints="1" noAdjustHandles="1" noChangeArrowheads="1" noChangeShapeType="1" noTextEdit="1"/>
              </p:cNvSpPr>
              <p:nvPr>
                <p:ph idx="1"/>
              </p:nvPr>
            </p:nvSpPr>
            <p:spPr>
              <a:blipFill>
                <a:blip r:embed="rId3"/>
                <a:stretch>
                  <a:fillRect l="-1043" t="-196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D42B297-D137-48DA-B8BB-FFA1A896A667}"/>
              </a:ext>
            </a:extLst>
          </p:cNvPr>
          <p:cNvSpPr>
            <a:spLocks noGrp="1"/>
          </p:cNvSpPr>
          <p:nvPr>
            <p:ph type="sldNum" sz="quarter" idx="12"/>
          </p:nvPr>
        </p:nvSpPr>
        <p:spPr/>
        <p:txBody>
          <a:bodyPr/>
          <a:lstStyle/>
          <a:p>
            <a:fld id="{1648FD1A-DB82-4CC3-B4A8-2B6D00F23741}" type="slidenum">
              <a:rPr lang="en-US" smtClean="0"/>
              <a:t>4</a:t>
            </a:fld>
            <a:endParaRPr lang="en-US"/>
          </a:p>
        </p:txBody>
      </p:sp>
    </p:spTree>
    <p:extLst>
      <p:ext uri="{BB962C8B-B14F-4D97-AF65-F5344CB8AC3E}">
        <p14:creationId xmlns:p14="http://schemas.microsoft.com/office/powerpoint/2010/main" val="46014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EBAE58D0-076E-4EDA-AB26-A1B7F4DA1D15}"/>
                  </a:ext>
                </a:extLst>
              </p:cNvPr>
              <p:cNvSpPr>
                <a:spLocks noGrp="1"/>
              </p:cNvSpPr>
              <p:nvPr>
                <p:ph type="title"/>
              </p:nvPr>
            </p:nvSpPr>
            <p:spPr/>
            <p:txBody>
              <a:bodyPr>
                <a:normAutofit/>
              </a:bodyPr>
              <a:lstStyle/>
              <a:p>
                <a:r>
                  <a:rPr lang="en-US" dirty="0"/>
                  <a:t>Multiple mRNA (same rates, </a:t>
                </a:r>
                <a14:m>
                  <m:oMath xmlns:m="http://schemas.openxmlformats.org/officeDocument/2006/math">
                    <m:r>
                      <a:rPr lang="en-US" b="0" i="1" smtClean="0">
                        <a:latin typeface="Cambria Math" panose="02040503050406030204" pitchFamily="18" charset="0"/>
                      </a:rPr>
                      <m:t>𝜆</m:t>
                    </m:r>
                    <m:r>
                      <a:rPr lang="en-US" i="1">
                        <a:latin typeface="Cambria Math" panose="02040503050406030204" pitchFamily="18" charset="0"/>
                      </a:rPr>
                      <m:t>=5</m:t>
                    </m:r>
                  </m:oMath>
                </a14:m>
                <a:r>
                  <a:rPr lang="en-US" dirty="0"/>
                  <a:t>) </a:t>
                </a:r>
              </a:p>
            </p:txBody>
          </p:sp>
        </mc:Choice>
        <mc:Fallback xmlns="">
          <p:sp>
            <p:nvSpPr>
              <p:cNvPr id="2" name="Title 1">
                <a:extLst>
                  <a:ext uri="{FF2B5EF4-FFF2-40B4-BE49-F238E27FC236}">
                    <a16:creationId xmlns:a16="http://schemas.microsoft.com/office/drawing/2014/main" id="{EBAE58D0-076E-4EDA-AB26-A1B7F4DA1D15}"/>
                  </a:ext>
                </a:extLst>
              </p:cNvPr>
              <p:cNvSpPr>
                <a:spLocks noGrp="1" noRot="1" noChangeAspect="1" noMove="1" noResize="1" noEditPoints="1" noAdjustHandles="1" noChangeArrowheads="1" noChangeShapeType="1" noTextEdit="1"/>
              </p:cNvSpPr>
              <p:nvPr>
                <p:ph type="title"/>
              </p:nvPr>
            </p:nvSpPr>
            <p:spPr>
              <a:blipFill>
                <a:blip r:embed="rId5"/>
                <a:stretch>
                  <a:fillRect l="-2377"/>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D886C229-9574-4589-A32B-5A97FB0710CD}"/>
              </a:ext>
            </a:extLst>
          </p:cNvPr>
          <p:cNvSpPr>
            <a:spLocks noGrp="1"/>
          </p:cNvSpPr>
          <p:nvPr>
            <p:ph type="sldNum" sz="quarter" idx="12"/>
          </p:nvPr>
        </p:nvSpPr>
        <p:spPr/>
        <p:txBody>
          <a:bodyPr/>
          <a:lstStyle/>
          <a:p>
            <a:fld id="{1648FD1A-DB82-4CC3-B4A8-2B6D00F23741}" type="slidenum">
              <a:rPr lang="en-US" smtClean="0"/>
              <a:t>5</a:t>
            </a:fld>
            <a:endParaRPr lang="en-US"/>
          </a:p>
        </p:txBody>
      </p:sp>
      <p:pic>
        <p:nvPicPr>
          <p:cNvPr id="7" name="rna_single_same">
            <a:hlinkClick r:id="" action="ppaction://media"/>
            <a:extLst>
              <a:ext uri="{FF2B5EF4-FFF2-40B4-BE49-F238E27FC236}">
                <a16:creationId xmlns:a16="http://schemas.microsoft.com/office/drawing/2014/main" id="{CF72F1F8-452D-4079-8525-01BA53D9ACD5}"/>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6"/>
          <a:srcRect b="12255"/>
          <a:stretch/>
        </p:blipFill>
        <p:spPr>
          <a:xfrm>
            <a:off x="2997200" y="1825625"/>
            <a:ext cx="6197600" cy="3818091"/>
          </a:xfrm>
        </p:spPr>
      </p:pic>
    </p:spTree>
    <p:extLst>
      <p:ext uri="{BB962C8B-B14F-4D97-AF65-F5344CB8AC3E}">
        <p14:creationId xmlns:p14="http://schemas.microsoft.com/office/powerpoint/2010/main" val="413816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7173FF78-504E-4735-A0F0-51976C2A67EE}"/>
                  </a:ext>
                </a:extLst>
              </p:cNvPr>
              <p:cNvSpPr>
                <a:spLocks noGrp="1"/>
              </p:cNvSpPr>
              <p:nvPr>
                <p:ph type="title"/>
              </p:nvPr>
            </p:nvSpPr>
            <p:spPr/>
            <p:txBody>
              <a:bodyPr/>
              <a:lstStyle/>
              <a:p>
                <a:r>
                  <a:rPr lang="en-US" dirty="0"/>
                  <a:t>Multiple mRNA (bottleneck,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𝜆</m:t>
                        </m:r>
                      </m:e>
                      <m:sub>
                        <m:r>
                          <a:rPr lang="en-US" b="0" i="1" smtClean="0">
                            <a:latin typeface="Cambria Math" panose="02040503050406030204" pitchFamily="18" charset="0"/>
                          </a:rPr>
                          <m:t>3</m:t>
                        </m:r>
                      </m:sub>
                      <m:sup>
                        <m:r>
                          <a:rPr lang="en-US" b="0" i="1" smtClean="0">
                            <a:latin typeface="Cambria Math" panose="02040503050406030204" pitchFamily="18" charset="0"/>
                          </a:rPr>
                          <m:t>1</m:t>
                        </m:r>
                      </m:sup>
                    </m:sSubSup>
                    <m:r>
                      <a:rPr lang="en-US" i="1">
                        <a:latin typeface="Cambria Math" panose="02040503050406030204" pitchFamily="18" charset="0"/>
                      </a:rPr>
                      <m:t>=</m:t>
                    </m:r>
                    <m:r>
                      <a:rPr lang="en-US" b="0" i="1" smtClean="0">
                        <a:latin typeface="Cambria Math" panose="02040503050406030204" pitchFamily="18" charset="0"/>
                      </a:rPr>
                      <m:t>0.05</m:t>
                    </m:r>
                  </m:oMath>
                </a14:m>
                <a:r>
                  <a:rPr lang="en-US" dirty="0"/>
                  <a:t>) </a:t>
                </a:r>
              </a:p>
            </p:txBody>
          </p:sp>
        </mc:Choice>
        <mc:Fallback xmlns="">
          <p:sp>
            <p:nvSpPr>
              <p:cNvPr id="2" name="Title 1">
                <a:extLst>
                  <a:ext uri="{FF2B5EF4-FFF2-40B4-BE49-F238E27FC236}">
                    <a16:creationId xmlns:a16="http://schemas.microsoft.com/office/drawing/2014/main" id="{7173FF78-504E-4735-A0F0-51976C2A67EE}"/>
                  </a:ext>
                </a:extLst>
              </p:cNvPr>
              <p:cNvSpPr>
                <a:spLocks noGrp="1" noRot="1" noChangeAspect="1" noMove="1" noResize="1" noEditPoints="1" noAdjustHandles="1" noChangeArrowheads="1" noChangeShapeType="1" noTextEdit="1"/>
              </p:cNvSpPr>
              <p:nvPr>
                <p:ph type="title"/>
              </p:nvPr>
            </p:nvSpPr>
            <p:spPr>
              <a:blipFill>
                <a:blip r:embed="rId5"/>
                <a:stretch>
                  <a:fillRect l="-2377"/>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3A55E3E8-8483-4680-A1A8-8511EE192F73}"/>
              </a:ext>
            </a:extLst>
          </p:cNvPr>
          <p:cNvSpPr>
            <a:spLocks noGrp="1"/>
          </p:cNvSpPr>
          <p:nvPr>
            <p:ph type="sldNum" sz="quarter" idx="12"/>
          </p:nvPr>
        </p:nvSpPr>
        <p:spPr/>
        <p:txBody>
          <a:bodyPr/>
          <a:lstStyle/>
          <a:p>
            <a:fld id="{1648FD1A-DB82-4CC3-B4A8-2B6D00F23741}" type="slidenum">
              <a:rPr lang="en-US" smtClean="0"/>
              <a:t>6</a:t>
            </a:fld>
            <a:endParaRPr lang="en-US"/>
          </a:p>
        </p:txBody>
      </p:sp>
      <p:pic>
        <p:nvPicPr>
          <p:cNvPr id="7" name="rna_single_slow">
            <a:hlinkClick r:id="" action="ppaction://media"/>
            <a:extLst>
              <a:ext uri="{FF2B5EF4-FFF2-40B4-BE49-F238E27FC236}">
                <a16:creationId xmlns:a16="http://schemas.microsoft.com/office/drawing/2014/main" id="{2A57EFBE-FAE5-495B-BA6C-084C77A64B99}"/>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6"/>
          <a:srcRect l="11290" t="19958" r="12560" b="15191"/>
          <a:stretch/>
        </p:blipFill>
        <p:spPr>
          <a:xfrm>
            <a:off x="3696929" y="2694039"/>
            <a:ext cx="4719484" cy="2821858"/>
          </a:xfrm>
        </p:spPr>
      </p:pic>
    </p:spTree>
    <p:extLst>
      <p:ext uri="{BB962C8B-B14F-4D97-AF65-F5344CB8AC3E}">
        <p14:creationId xmlns:p14="http://schemas.microsoft.com/office/powerpoint/2010/main" val="49098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0E965069-3245-41CC-91D2-6E3BC5D588F6}"/>
                  </a:ext>
                </a:extLst>
              </p:cNvPr>
              <p:cNvSpPr>
                <a:spLocks noGrp="1"/>
              </p:cNvSpPr>
              <p:nvPr>
                <p:ph type="title"/>
              </p:nvPr>
            </p:nvSpPr>
            <p:spPr/>
            <p:txBody>
              <a:bodyPr/>
              <a:lstStyle/>
              <a:p>
                <a:r>
                  <a:rPr lang="en-US" dirty="0"/>
                  <a:t>Multiple mRNA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𝜆</m:t>
                        </m:r>
                      </m:e>
                      <m:sub>
                        <m:r>
                          <a:rPr lang="en-US" b="0" i="1" smtClean="0">
                            <a:latin typeface="Cambria Math" panose="02040503050406030204" pitchFamily="18" charset="0"/>
                          </a:rPr>
                          <m:t>𝑗</m:t>
                        </m:r>
                      </m:sub>
                      <m:sup>
                        <m:r>
                          <a:rPr lang="en-US" i="1">
                            <a:latin typeface="Cambria Math" panose="02040503050406030204" pitchFamily="18" charset="0"/>
                          </a:rPr>
                          <m:t>1</m:t>
                        </m:r>
                      </m:sup>
                    </m:sSubSup>
                    <m:r>
                      <a:rPr lang="en-US" i="1">
                        <a:latin typeface="Cambria Math" panose="02040503050406030204" pitchFamily="18" charset="0"/>
                      </a:rPr>
                      <m:t>=3</m:t>
                    </m:r>
                    <m:r>
                      <a:rPr lang="en-US" b="0" i="1" smtClean="0">
                        <a:latin typeface="Cambria Math" panose="02040503050406030204" pitchFamily="18" charset="0"/>
                      </a:rPr>
                      <m:t>, </m:t>
                    </m:r>
                    <m:sSubSup>
                      <m:sSubSupPr>
                        <m:ctrlPr>
                          <a:rPr lang="en-US" i="1">
                            <a:latin typeface="Cambria Math" panose="02040503050406030204" pitchFamily="18" charset="0"/>
                          </a:rPr>
                        </m:ctrlPr>
                      </m:sSubSupPr>
                      <m:e>
                        <m:r>
                          <a:rPr lang="en-US" i="1">
                            <a:latin typeface="Cambria Math" panose="02040503050406030204" pitchFamily="18" charset="0"/>
                          </a:rPr>
                          <m:t>𝜆</m:t>
                        </m:r>
                      </m:e>
                      <m:sub>
                        <m:r>
                          <a:rPr lang="en-US" i="1">
                            <a:latin typeface="Cambria Math" panose="02040503050406030204" pitchFamily="18" charset="0"/>
                          </a:rPr>
                          <m:t>𝑗</m:t>
                        </m:r>
                      </m:sub>
                      <m:sup>
                        <m:r>
                          <a:rPr lang="en-US" b="0" i="1" smtClean="0">
                            <a:latin typeface="Cambria Math" panose="02040503050406030204" pitchFamily="18" charset="0"/>
                          </a:rPr>
                          <m:t>2</m:t>
                        </m:r>
                      </m:sup>
                    </m:sSubSup>
                    <m:r>
                      <a:rPr lang="en-US" i="1">
                        <a:latin typeface="Cambria Math" panose="02040503050406030204" pitchFamily="18" charset="0"/>
                      </a:rPr>
                      <m:t>=</m:t>
                    </m:r>
                    <m:r>
                      <a:rPr lang="en-US" b="0" i="1" smtClean="0">
                        <a:latin typeface="Cambria Math" panose="02040503050406030204" pitchFamily="18" charset="0"/>
                      </a:rPr>
                      <m:t>5</m:t>
                    </m:r>
                  </m:oMath>
                </a14:m>
                <a:r>
                  <a:rPr lang="en-US" dirty="0"/>
                  <a:t>,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𝜆</m:t>
                        </m:r>
                      </m:e>
                      <m:sub>
                        <m:r>
                          <a:rPr lang="en-US" i="1">
                            <a:latin typeface="Cambria Math" panose="02040503050406030204" pitchFamily="18" charset="0"/>
                          </a:rPr>
                          <m:t>𝑗</m:t>
                        </m:r>
                      </m:sub>
                      <m:sup>
                        <m:r>
                          <a:rPr lang="en-US" b="0" i="1" smtClean="0">
                            <a:latin typeface="Cambria Math" panose="02040503050406030204" pitchFamily="18" charset="0"/>
                          </a:rPr>
                          <m:t>3</m:t>
                        </m:r>
                      </m:sup>
                    </m:sSubSup>
                    <m:r>
                      <a:rPr lang="en-US" i="1">
                        <a:latin typeface="Cambria Math" panose="02040503050406030204" pitchFamily="18" charset="0"/>
                      </a:rPr>
                      <m:t>=</m:t>
                    </m:r>
                    <m:r>
                      <a:rPr lang="en-US" b="0" i="1" smtClean="0">
                        <a:latin typeface="Cambria Math" panose="02040503050406030204" pitchFamily="18" charset="0"/>
                      </a:rPr>
                      <m:t>10</m:t>
                    </m:r>
                  </m:oMath>
                </a14:m>
                <a:r>
                  <a:rPr lang="en-US" dirty="0"/>
                  <a:t>) </a:t>
                </a:r>
              </a:p>
            </p:txBody>
          </p:sp>
        </mc:Choice>
        <mc:Fallback xmlns="">
          <p:sp>
            <p:nvSpPr>
              <p:cNvPr id="2" name="Title 1">
                <a:extLst>
                  <a:ext uri="{FF2B5EF4-FFF2-40B4-BE49-F238E27FC236}">
                    <a16:creationId xmlns:a16="http://schemas.microsoft.com/office/drawing/2014/main" id="{0E965069-3245-41CC-91D2-6E3BC5D588F6}"/>
                  </a:ext>
                </a:extLst>
              </p:cNvPr>
              <p:cNvSpPr>
                <a:spLocks noGrp="1" noRot="1" noChangeAspect="1" noMove="1" noResize="1" noEditPoints="1" noAdjustHandles="1" noChangeArrowheads="1" noChangeShapeType="1" noTextEdit="1"/>
              </p:cNvSpPr>
              <p:nvPr>
                <p:ph type="title"/>
              </p:nvPr>
            </p:nvSpPr>
            <p:spPr>
              <a:blipFill>
                <a:blip r:embed="rId5"/>
                <a:stretch>
                  <a:fillRect l="-2377"/>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EAA23631-18E1-4895-B589-A9E2FB6A2FC1}"/>
              </a:ext>
            </a:extLst>
          </p:cNvPr>
          <p:cNvSpPr>
            <a:spLocks noGrp="1"/>
          </p:cNvSpPr>
          <p:nvPr>
            <p:ph type="sldNum" sz="quarter" idx="12"/>
          </p:nvPr>
        </p:nvSpPr>
        <p:spPr/>
        <p:txBody>
          <a:bodyPr/>
          <a:lstStyle/>
          <a:p>
            <a:fld id="{1648FD1A-DB82-4CC3-B4A8-2B6D00F23741}" type="slidenum">
              <a:rPr lang="en-US" smtClean="0"/>
              <a:t>7</a:t>
            </a:fld>
            <a:endParaRPr lang="en-US"/>
          </a:p>
        </p:txBody>
      </p:sp>
      <p:pic>
        <p:nvPicPr>
          <p:cNvPr id="7" name="rna_single_mixed_len">
            <a:hlinkClick r:id="" action="ppaction://media"/>
            <a:extLst>
              <a:ext uri="{FF2B5EF4-FFF2-40B4-BE49-F238E27FC236}">
                <a16:creationId xmlns:a16="http://schemas.microsoft.com/office/drawing/2014/main" id="{C0EFA25C-B6C1-4916-96CB-2198BAC77C50}"/>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6"/>
          <a:srcRect r="2414" b="16438"/>
          <a:stretch/>
        </p:blipFill>
        <p:spPr>
          <a:xfrm>
            <a:off x="2997199" y="1825625"/>
            <a:ext cx="6047947" cy="3636061"/>
          </a:xfrm>
        </p:spPr>
      </p:pic>
    </p:spTree>
    <p:extLst>
      <p:ext uri="{BB962C8B-B14F-4D97-AF65-F5344CB8AC3E}">
        <p14:creationId xmlns:p14="http://schemas.microsoft.com/office/powerpoint/2010/main" val="293395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064F41-7417-462C-8E33-9A9DA870382F}"/>
              </a:ext>
            </a:extLst>
          </p:cNvPr>
          <p:cNvPicPr>
            <a:picLocks noChangeAspect="1"/>
          </p:cNvPicPr>
          <p:nvPr/>
        </p:nvPicPr>
        <p:blipFill rotWithShape="1">
          <a:blip r:embed="rId3"/>
          <a:srcRect l="-1097" r="-1"/>
          <a:stretch/>
        </p:blipFill>
        <p:spPr>
          <a:xfrm>
            <a:off x="5782483" y="458822"/>
            <a:ext cx="5656234" cy="4965406"/>
          </a:xfrm>
          <a:prstGeom prst="rect">
            <a:avLst/>
          </a:prstGeom>
          <a:effectLst/>
        </p:spPr>
      </p:pic>
      <p:sp>
        <p:nvSpPr>
          <p:cNvPr id="2" name="Title 1">
            <a:extLst>
              <a:ext uri="{FF2B5EF4-FFF2-40B4-BE49-F238E27FC236}">
                <a16:creationId xmlns:a16="http://schemas.microsoft.com/office/drawing/2014/main" id="{6C8AE2A8-BF3D-4CD7-86FE-A09FCF0F21A4}"/>
              </a:ext>
            </a:extLst>
          </p:cNvPr>
          <p:cNvSpPr>
            <a:spLocks noGrp="1"/>
          </p:cNvSpPr>
          <p:nvPr>
            <p:ph type="title"/>
          </p:nvPr>
        </p:nvSpPr>
        <p:spPr>
          <a:xfrm>
            <a:off x="648929" y="629266"/>
            <a:ext cx="3651467" cy="1676603"/>
          </a:xfrm>
        </p:spPr>
        <p:txBody>
          <a:bodyPr>
            <a:normAutofit/>
          </a:bodyPr>
          <a:lstStyle/>
          <a:p>
            <a:r>
              <a:rPr lang="en-US" dirty="0"/>
              <a:t>Orthogonal Ribosomes</a:t>
            </a:r>
          </a:p>
        </p:txBody>
      </p:sp>
      <p:sp>
        <p:nvSpPr>
          <p:cNvPr id="3" name="Content Placeholder 2">
            <a:extLst>
              <a:ext uri="{FF2B5EF4-FFF2-40B4-BE49-F238E27FC236}">
                <a16:creationId xmlns:a16="http://schemas.microsoft.com/office/drawing/2014/main" id="{12908CFE-0C86-4488-8373-C90BB98A0A1E}"/>
              </a:ext>
            </a:extLst>
          </p:cNvPr>
          <p:cNvSpPr>
            <a:spLocks noGrp="1"/>
          </p:cNvSpPr>
          <p:nvPr>
            <p:ph idx="1"/>
          </p:nvPr>
        </p:nvSpPr>
        <p:spPr>
          <a:xfrm>
            <a:off x="648930" y="2438400"/>
            <a:ext cx="4847301" cy="3785419"/>
          </a:xfrm>
        </p:spPr>
        <p:txBody>
          <a:bodyPr>
            <a:noAutofit/>
          </a:bodyPr>
          <a:lstStyle/>
          <a:p>
            <a:r>
              <a:rPr lang="en-US" dirty="0"/>
              <a:t>Genetic circuits compete with host for ribosomes</a:t>
            </a:r>
          </a:p>
          <a:p>
            <a:r>
              <a:rPr lang="en-US" dirty="0"/>
              <a:t>Introduce ribosomes that only translate circuit genes</a:t>
            </a:r>
          </a:p>
          <a:p>
            <a:r>
              <a:rPr lang="en-US" dirty="0"/>
              <a:t>Host and Circuit pools are ‘orthogonal’</a:t>
            </a:r>
          </a:p>
        </p:txBody>
      </p:sp>
      <p:sp>
        <p:nvSpPr>
          <p:cNvPr id="4" name="Slide Number Placeholder 3">
            <a:extLst>
              <a:ext uri="{FF2B5EF4-FFF2-40B4-BE49-F238E27FC236}">
                <a16:creationId xmlns:a16="http://schemas.microsoft.com/office/drawing/2014/main" id="{968AC7EC-DB59-4BF8-B971-3B65492FEE3D}"/>
              </a:ext>
            </a:extLst>
          </p:cNvPr>
          <p:cNvSpPr>
            <a:spLocks noGrp="1"/>
          </p:cNvSpPr>
          <p:nvPr>
            <p:ph type="sldNum" sz="quarter" idx="12"/>
          </p:nvPr>
        </p:nvSpPr>
        <p:spPr/>
        <p:txBody>
          <a:bodyPr/>
          <a:lstStyle/>
          <a:p>
            <a:fld id="{1648FD1A-DB82-4CC3-B4A8-2B6D00F23741}" type="slidenum">
              <a:rPr lang="en-US" smtClean="0"/>
              <a:t>8</a:t>
            </a:fld>
            <a:endParaRPr lang="en-US"/>
          </a:p>
        </p:txBody>
      </p:sp>
      <p:sp>
        <p:nvSpPr>
          <p:cNvPr id="6" name="TextBox 5">
            <a:extLst>
              <a:ext uri="{FF2B5EF4-FFF2-40B4-BE49-F238E27FC236}">
                <a16:creationId xmlns:a16="http://schemas.microsoft.com/office/drawing/2014/main" id="{E8F5D193-5CF2-4928-A95E-0D56A38E5917}"/>
              </a:ext>
            </a:extLst>
          </p:cNvPr>
          <p:cNvSpPr txBox="1"/>
          <p:nvPr/>
        </p:nvSpPr>
        <p:spPr>
          <a:xfrm>
            <a:off x="7039896" y="5716786"/>
            <a:ext cx="3746091" cy="369332"/>
          </a:xfrm>
          <a:prstGeom prst="rect">
            <a:avLst/>
          </a:prstGeom>
          <a:noFill/>
        </p:spPr>
        <p:txBody>
          <a:bodyPr wrap="square" rtlCol="0">
            <a:spAutoFit/>
          </a:bodyPr>
          <a:lstStyle/>
          <a:p>
            <a:r>
              <a:rPr lang="en-US" dirty="0"/>
              <a:t>Figure from Darlington </a:t>
            </a:r>
            <a:r>
              <a:rPr lang="en-US" i="1" dirty="0"/>
              <a:t>et. al, </a:t>
            </a:r>
            <a:r>
              <a:rPr lang="en-US" dirty="0"/>
              <a:t> 2018</a:t>
            </a:r>
          </a:p>
        </p:txBody>
      </p:sp>
    </p:spTree>
    <p:extLst>
      <p:ext uri="{BB962C8B-B14F-4D97-AF65-F5344CB8AC3E}">
        <p14:creationId xmlns:p14="http://schemas.microsoft.com/office/powerpoint/2010/main" val="1451962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7CF5F-F3DC-49A4-97B9-F376F5684330}"/>
              </a:ext>
            </a:extLst>
          </p:cNvPr>
          <p:cNvSpPr>
            <a:spLocks noGrp="1"/>
          </p:cNvSpPr>
          <p:nvPr>
            <p:ph type="title"/>
          </p:nvPr>
        </p:nvSpPr>
        <p:spPr>
          <a:xfrm>
            <a:off x="838199" y="365125"/>
            <a:ext cx="11013831" cy="1325563"/>
          </a:xfrm>
        </p:spPr>
        <p:txBody>
          <a:bodyPr/>
          <a:lstStyle/>
          <a:p>
            <a:r>
              <a:rPr lang="en-US" dirty="0"/>
              <a:t>Orthogonal Ribosomal Flow Model (ORFM)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F57F135-81D1-4331-87A5-7925BCC458E1}"/>
                  </a:ext>
                </a:extLst>
              </p:cNvPr>
              <p:cNvSpPr>
                <a:spLocks noGrp="1"/>
              </p:cNvSpPr>
              <p:nvPr>
                <p:ph idx="1"/>
              </p:nvPr>
            </p:nvSpPr>
            <p:spPr/>
            <p:txBody>
              <a:bodyPr/>
              <a:lstStyle/>
              <a:p>
                <a:r>
                  <a:rPr lang="en-US" dirty="0"/>
                  <a:t>Occupancy </a:t>
                </a:r>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𝑗</m:t>
                        </m:r>
                      </m:sub>
                      <m:sup>
                        <m:r>
                          <a:rPr lang="en-US" b="0" i="1" smtClean="0">
                            <a:latin typeface="Cambria Math" panose="02040503050406030204" pitchFamily="18" charset="0"/>
                          </a:rPr>
                          <m:t>𝑝𝑖</m:t>
                        </m:r>
                      </m:sup>
                    </m:sSubSup>
                  </m:oMath>
                </a14:m>
                <a:r>
                  <a:rPr lang="en-US" dirty="0"/>
                  <a:t>: species </a:t>
                </a:r>
                <a14:m>
                  <m:oMath xmlns:m="http://schemas.openxmlformats.org/officeDocument/2006/math">
                    <m:r>
                      <a:rPr lang="en-US" b="0" i="1" smtClean="0">
                        <a:latin typeface="Cambria Math" panose="02040503050406030204" pitchFamily="18" charset="0"/>
                      </a:rPr>
                      <m:t>𝑝</m:t>
                    </m:r>
                  </m:oMath>
                </a14:m>
                <a:r>
                  <a:rPr lang="en-US" dirty="0"/>
                  <a:t>, strand </a:t>
                </a:r>
                <a14:m>
                  <m:oMath xmlns:m="http://schemas.openxmlformats.org/officeDocument/2006/math">
                    <m:r>
                      <a:rPr lang="en-US" i="1">
                        <a:latin typeface="Cambria Math" panose="02040503050406030204" pitchFamily="18" charset="0"/>
                      </a:rPr>
                      <m:t>𝑖</m:t>
                    </m:r>
                  </m:oMath>
                </a14:m>
                <a:r>
                  <a:rPr lang="en-US" dirty="0"/>
                  <a:t>, codon </a:t>
                </a:r>
                <a14:m>
                  <m:oMath xmlns:m="http://schemas.openxmlformats.org/officeDocument/2006/math">
                    <m:r>
                      <a:rPr lang="en-US" b="0" i="1" smtClean="0">
                        <a:latin typeface="Cambria Math" panose="02040503050406030204" pitchFamily="18" charset="0"/>
                      </a:rPr>
                      <m:t>𝑗</m:t>
                    </m:r>
                  </m:oMath>
                </a14:m>
                <a:endParaRPr lang="en-US" b="0" dirty="0"/>
              </a:p>
              <a:p>
                <a:r>
                  <a:rPr lang="en-US" dirty="0"/>
                  <a:t>Conservation law:</a:t>
                </a:r>
                <a14:m>
                  <m:oMath xmlns:m="http://schemas.openxmlformats.org/officeDocument/2006/math">
                    <m:r>
                      <a:rPr lang="en-US" b="0" i="0" smtClean="0">
                        <a:latin typeface="Cambria Math" panose="02040503050406030204" pitchFamily="18" charset="0"/>
                      </a:rPr>
                      <m:t> </m:t>
                    </m:r>
                  </m:oMath>
                </a14:m>
                <a:endParaRPr lang="en-US" b="0" i="0"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𝑟</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𝐸</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b="0" i="1" smtClean="0">
                              <a:latin typeface="Cambria Math" panose="02040503050406030204" pitchFamily="18" charset="0"/>
                            </a:rPr>
                            <m:t>𝑝</m:t>
                          </m:r>
                        </m:sub>
                      </m:sSub>
                      <m:r>
                        <a:rPr lang="en-US" b="0" i="1" smtClean="0">
                          <a:latin typeface="Cambria Math" panose="02040503050406030204" pitchFamily="18" charset="0"/>
                        </a:rPr>
                        <m:t>+ ∑</m:t>
                      </m:r>
                      <m:sSubSup>
                        <m:sSubSupPr>
                          <m:ctrlPr>
                            <a:rPr lang="en-US" i="1">
                              <a:latin typeface="Cambria Math" panose="02040503050406030204" pitchFamily="18" charset="0"/>
                            </a:rPr>
                          </m:ctrlPr>
                        </m:sSubSupPr>
                        <m:e>
                          <m:r>
                            <a:rPr lang="en-US" i="1">
                              <a:latin typeface="Cambria Math" panose="02040503050406030204" pitchFamily="18" charset="0"/>
                            </a:rPr>
                            <m:t>𝑥</m:t>
                          </m:r>
                        </m:e>
                        <m:sub>
                          <m:r>
                            <a:rPr lang="en-US" i="1">
                              <a:latin typeface="Cambria Math" panose="02040503050406030204" pitchFamily="18" charset="0"/>
                            </a:rPr>
                            <m:t>𝑗</m:t>
                          </m:r>
                        </m:sub>
                        <m:sup>
                          <m:r>
                            <a:rPr lang="en-US" i="1">
                              <a:latin typeface="Cambria Math" panose="02040503050406030204" pitchFamily="18" charset="0"/>
                            </a:rPr>
                            <m:t>𝑝𝑖</m:t>
                          </m:r>
                        </m:sup>
                      </m:sSubSup>
                    </m:oMath>
                  </m:oMathPara>
                </a14:m>
                <a:endParaRPr lang="en-US" dirty="0"/>
              </a:p>
              <a:p>
                <a:r>
                  <a:rPr lang="en-US" dirty="0"/>
                  <a:t>Ribosome creation/degradation:</a:t>
                </a:r>
              </a:p>
              <a:p>
                <a:pPr marL="0"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𝐸</m:t>
                          </m:r>
                        </m:sub>
                      </m:sSub>
                      <m:limLow>
                        <m:limLowPr>
                          <m:ctrlPr>
                            <a:rPr lang="en-US" b="0" i="1" smtClean="0">
                              <a:latin typeface="Cambria Math" panose="02040503050406030204" pitchFamily="18" charset="0"/>
                              <a:ea typeface="Cambria Math" panose="02040503050406030204" pitchFamily="18" charset="0"/>
                            </a:rPr>
                          </m:ctrlPr>
                        </m:limLowPr>
                        <m:e>
                          <m:groupChr>
                            <m:groupChrPr>
                              <m:chr m:val="⇌"/>
                              <m:vertJc m:val="bot"/>
                              <m:ctrlPr>
                                <a:rPr lang="en-US" b="0" i="1" smtClean="0">
                                  <a:latin typeface="Cambria Math" panose="02040503050406030204" pitchFamily="18" charset="0"/>
                                  <a:ea typeface="Cambria Math" panose="02040503050406030204" pitchFamily="18" charset="0"/>
                                </a:rPr>
                              </m:ctrlPr>
                            </m:groupChrPr>
                            <m:e>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𝑘</m:t>
                                  </m:r>
                                </m:e>
                                <m:sub>
                                  <m:r>
                                    <a:rPr lang="en-US" b="0" i="1" smtClean="0">
                                      <a:latin typeface="Cambria Math" panose="02040503050406030204" pitchFamily="18" charset="0"/>
                                      <a:ea typeface="Cambria Math" panose="02040503050406030204" pitchFamily="18" charset="0"/>
                                    </a:rPr>
                                    <m:t>𝑝</m:t>
                                  </m:r>
                                </m:sub>
                                <m:sup>
                                  <m:r>
                                    <a:rPr lang="en-US" b="0" i="1" smtClean="0">
                                      <a:latin typeface="Cambria Math" panose="02040503050406030204" pitchFamily="18" charset="0"/>
                                      <a:ea typeface="Cambria Math" panose="02040503050406030204" pitchFamily="18" charset="0"/>
                                    </a:rPr>
                                    <m:t>+</m:t>
                                  </m:r>
                                </m:sup>
                              </m:sSubSup>
                            </m:e>
                          </m:groupChr>
                        </m:e>
                        <m:lim>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𝑘</m:t>
                              </m:r>
                            </m:e>
                            <m:sub>
                              <m:r>
                                <a:rPr lang="en-US" b="0" i="1" smtClean="0">
                                  <a:latin typeface="Cambria Math" panose="02040503050406030204" pitchFamily="18" charset="0"/>
                                  <a:ea typeface="Cambria Math" panose="02040503050406030204" pitchFamily="18" charset="0"/>
                                </a:rPr>
                                <m:t>𝑝</m:t>
                              </m:r>
                            </m:sub>
                            <m:sup>
                              <m:r>
                                <a:rPr lang="en-US" b="0" i="1" smtClean="0">
                                  <a:latin typeface="Cambria Math" panose="02040503050406030204" pitchFamily="18" charset="0"/>
                                  <a:ea typeface="Cambria Math" panose="02040503050406030204" pitchFamily="18" charset="0"/>
                                </a:rPr>
                                <m:t>−</m:t>
                              </m:r>
                            </m:sup>
                          </m:sSubSup>
                        </m:lim>
                      </m:limLow>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b="0" i="1" smtClean="0">
                              <a:latin typeface="Cambria Math" panose="02040503050406030204" pitchFamily="18" charset="0"/>
                            </a:rPr>
                            <m:t>𝑝</m:t>
                          </m:r>
                        </m:sub>
                      </m:sSub>
                    </m:oMath>
                  </m:oMathPara>
                </a14:m>
                <a:endParaRPr lang="en-US" dirty="0"/>
              </a:p>
              <a:p>
                <a:r>
                  <a:rPr lang="en-US" dirty="0"/>
                  <a:t>Globally Asymptotically Stable (Robust Lyapunov Function):</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m:t>
                      </m:r>
                      <m:d>
                        <m:dPr>
                          <m:ctrlPr>
                            <a:rPr lang="en-US" b="0" i="1" smtClean="0">
                              <a:latin typeface="Cambria Math" panose="02040503050406030204" pitchFamily="18" charset="0"/>
                            </a:rPr>
                          </m:ctrlPr>
                        </m:dPr>
                        <m:e>
                          <m:r>
                            <a:rPr lang="en-US" b="0" i="1" smtClean="0">
                              <a:latin typeface="Cambria Math" panose="02040503050406030204" pitchFamily="18" charset="0"/>
                            </a:rPr>
                            <m:t>𝑧</m:t>
                          </m:r>
                          <m:r>
                            <a:rPr lang="en-US" b="0" i="1" smtClean="0">
                              <a:latin typeface="Cambria Math" panose="02040503050406030204" pitchFamily="18" charset="0"/>
                            </a:rPr>
                            <m:t>, </m:t>
                          </m:r>
                          <m:r>
                            <a:rPr lang="en-US" b="0" i="1" smtClean="0">
                              <a:latin typeface="Cambria Math" panose="02040503050406030204" pitchFamily="18" charset="0"/>
                            </a:rPr>
                            <m:t>𝑥</m:t>
                          </m:r>
                        </m:e>
                      </m:d>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sSub>
                            <m:sSubPr>
                              <m:ctrlPr>
                                <a:rPr lang="en-US" b="0" i="1" dirty="0"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𝑧</m:t>
                                  </m:r>
                                </m:e>
                              </m:acc>
                            </m:e>
                            <m:sub>
                              <m:r>
                                <a:rPr lang="en-US" b="0" i="1" dirty="0" smtClean="0">
                                  <a:latin typeface="Cambria Math" panose="02040503050406030204" pitchFamily="18" charset="0"/>
                                </a:rPr>
                                <m:t>𝐸</m:t>
                              </m:r>
                            </m:sub>
                          </m:sSub>
                        </m:e>
                      </m:d>
                      <m:r>
                        <a:rPr lang="en-US" b="0" i="1" smtClean="0">
                          <a:latin typeface="Cambria Math" panose="02040503050406030204" pitchFamily="18" charset="0"/>
                        </a:rPr>
                        <m:t>+∑</m:t>
                      </m:r>
                      <m:d>
                        <m:dPr>
                          <m:begChr m:val="|"/>
                          <m:endChr m:val="|"/>
                          <m:ctrlPr>
                            <a:rPr lang="en-US" i="1">
                              <a:latin typeface="Cambria Math" panose="02040503050406030204" pitchFamily="18" charset="0"/>
                            </a:rPr>
                          </m:ctrlPr>
                        </m:dPr>
                        <m:e>
                          <m:sSub>
                            <m:sSubPr>
                              <m:ctrlPr>
                                <a:rPr lang="en-US" i="1" dirty="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𝑧</m:t>
                                  </m:r>
                                </m:e>
                              </m:acc>
                            </m:e>
                            <m:sub>
                              <m:r>
                                <a:rPr lang="en-US" b="0" i="1" dirty="0" smtClean="0">
                                  <a:latin typeface="Cambria Math" panose="02040503050406030204" pitchFamily="18" charset="0"/>
                                </a:rPr>
                                <m:t>𝑝</m:t>
                              </m:r>
                            </m:sub>
                          </m:sSub>
                        </m:e>
                      </m:d>
                      <m:r>
                        <a:rPr lang="en-US" b="0" i="1" smtClean="0">
                          <a:latin typeface="Cambria Math" panose="02040503050406030204" pitchFamily="18" charset="0"/>
                        </a:rPr>
                        <m:t>+ ∑</m:t>
                      </m:r>
                      <m:d>
                        <m:dPr>
                          <m:begChr m:val="|"/>
                          <m:endChr m:val="|"/>
                          <m:ctrlPr>
                            <a:rPr lang="en-US" i="1">
                              <a:latin typeface="Cambria Math" panose="02040503050406030204" pitchFamily="18" charset="0"/>
                            </a:rPr>
                          </m:ctrlPr>
                        </m:dPr>
                        <m:e>
                          <m:sSubSup>
                            <m:sSubSupPr>
                              <m:ctrlPr>
                                <a:rPr lang="en-US" i="1">
                                  <a:latin typeface="Cambria Math" panose="02040503050406030204" pitchFamily="18" charset="0"/>
                                </a:rPr>
                              </m:ctrlPr>
                            </m:sSubSupPr>
                            <m:e>
                              <m:acc>
                                <m:accPr>
                                  <m:chr m:val="̇"/>
                                  <m:ctrlPr>
                                    <a:rPr lang="en-US" b="0" i="1" dirty="0" smtClean="0">
                                      <a:latin typeface="Cambria Math" panose="02040503050406030204" pitchFamily="18" charset="0"/>
                                    </a:rPr>
                                  </m:ctrlPr>
                                </m:accPr>
                                <m:e>
                                  <m:r>
                                    <a:rPr lang="en-US" i="1">
                                      <a:latin typeface="Cambria Math" panose="02040503050406030204" pitchFamily="18" charset="0"/>
                                    </a:rPr>
                                    <m:t>𝑥</m:t>
                                  </m:r>
                                </m:e>
                              </m:acc>
                            </m:e>
                            <m:sub>
                              <m:r>
                                <a:rPr lang="en-US" i="1">
                                  <a:latin typeface="Cambria Math" panose="02040503050406030204" pitchFamily="18" charset="0"/>
                                </a:rPr>
                                <m:t>𝑗</m:t>
                              </m:r>
                            </m:sub>
                            <m:sup>
                              <m:r>
                                <a:rPr lang="en-US" i="1">
                                  <a:latin typeface="Cambria Math" panose="02040503050406030204" pitchFamily="18" charset="0"/>
                                </a:rPr>
                                <m:t>𝑝𝑖</m:t>
                              </m:r>
                            </m:sup>
                          </m:sSubSup>
                        </m:e>
                      </m:d>
                    </m:oMath>
                  </m:oMathPara>
                </a14:m>
                <a:endParaRPr lang="en-US" dirty="0"/>
              </a:p>
            </p:txBody>
          </p:sp>
        </mc:Choice>
        <mc:Fallback xmlns="">
          <p:sp>
            <p:nvSpPr>
              <p:cNvPr id="3" name="Content Placeholder 2">
                <a:extLst>
                  <a:ext uri="{FF2B5EF4-FFF2-40B4-BE49-F238E27FC236}">
                    <a16:creationId xmlns:a16="http://schemas.microsoft.com/office/drawing/2014/main" id="{3F57F135-81D1-4331-87A5-7925BCC458E1}"/>
                  </a:ext>
                </a:extLst>
              </p:cNvPr>
              <p:cNvSpPr>
                <a:spLocks noGrp="1" noRot="1" noChangeAspect="1" noMove="1" noResize="1" noEditPoints="1" noAdjustHandles="1" noChangeArrowheads="1" noChangeShapeType="1" noTextEdit="1"/>
              </p:cNvSpPr>
              <p:nvPr>
                <p:ph idx="1"/>
              </p:nvPr>
            </p:nvSpPr>
            <p:spPr>
              <a:blipFill>
                <a:blip r:embed="rId3"/>
                <a:stretch>
                  <a:fillRect l="-1043" t="-112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2DABD86-4FD1-43BD-8E45-54731A126D4F}"/>
              </a:ext>
            </a:extLst>
          </p:cNvPr>
          <p:cNvSpPr>
            <a:spLocks noGrp="1"/>
          </p:cNvSpPr>
          <p:nvPr>
            <p:ph type="sldNum" sz="quarter" idx="12"/>
          </p:nvPr>
        </p:nvSpPr>
        <p:spPr/>
        <p:txBody>
          <a:bodyPr/>
          <a:lstStyle/>
          <a:p>
            <a:fld id="{1648FD1A-DB82-4CC3-B4A8-2B6D00F23741}" type="slidenum">
              <a:rPr lang="en-US" smtClean="0"/>
              <a:t>9</a:t>
            </a:fld>
            <a:endParaRPr lang="en-US"/>
          </a:p>
        </p:txBody>
      </p:sp>
    </p:spTree>
    <p:extLst>
      <p:ext uri="{BB962C8B-B14F-4D97-AF65-F5344CB8AC3E}">
        <p14:creationId xmlns:p14="http://schemas.microsoft.com/office/powerpoint/2010/main" val="2540452753"/>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00000"/>
      </a:dk2>
      <a:lt2>
        <a:srgbClr val="FFFFFF"/>
      </a:lt2>
      <a:accent1>
        <a:srgbClr val="D41B2C"/>
      </a:accent1>
      <a:accent2>
        <a:srgbClr val="99A3B0"/>
      </a:accent2>
      <a:accent3>
        <a:srgbClr val="E5D4AB"/>
      </a:accent3>
      <a:accent4>
        <a:srgbClr val="A19994"/>
      </a:accent4>
      <a:accent5>
        <a:srgbClr val="FF854F"/>
      </a:accent5>
      <a:accent6>
        <a:srgbClr val="FFBF3D"/>
      </a:accent6>
      <a:hlink>
        <a:srgbClr val="006EB5"/>
      </a:hlink>
      <a:folHlink>
        <a:srgbClr val="CC99FF"/>
      </a:folHlink>
    </a:clrScheme>
    <a:fontScheme name="Lato Fonts">
      <a:majorFont>
        <a:latin typeface="Lato Semibold"/>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3208</TotalTime>
  <Words>2385</Words>
  <Application>Microsoft Office PowerPoint</Application>
  <PresentationFormat>Widescreen</PresentationFormat>
  <Paragraphs>169</Paragraphs>
  <Slides>20</Slides>
  <Notes>20</Notes>
  <HiddenSlides>0</HiddenSlides>
  <MMClips>9</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7" baseType="lpstr">
      <vt:lpstr>Arial</vt:lpstr>
      <vt:lpstr>Calibri</vt:lpstr>
      <vt:lpstr>Cambria Math</vt:lpstr>
      <vt:lpstr>Lato Light</vt:lpstr>
      <vt:lpstr>Lato Semibold</vt:lpstr>
      <vt:lpstr>Office Theme</vt:lpstr>
      <vt:lpstr>PDF</vt:lpstr>
      <vt:lpstr>Mediating Ribosomal Competition by Splitting Pools</vt:lpstr>
      <vt:lpstr>RNA Translation</vt:lpstr>
      <vt:lpstr>Ribosomal Flow Model</vt:lpstr>
      <vt:lpstr>Ribosomal Networks</vt:lpstr>
      <vt:lpstr>Multiple mRNA (same rates, λ=5) </vt:lpstr>
      <vt:lpstr>Multiple mRNA (bottleneck, λ_3^1=0.05) </vt:lpstr>
      <vt:lpstr>Multiple mRNA (λ_j^1=3, λ_j^2=5, λ_j^3=10) </vt:lpstr>
      <vt:lpstr>Orthogonal Ribosomes</vt:lpstr>
      <vt:lpstr>Orthogonal Ribosomal Flow Model (ORFM)</vt:lpstr>
      <vt:lpstr>Orthogonal Ribosome System (high demand)</vt:lpstr>
      <vt:lpstr>Orthogonal Ribosome System (no demand)</vt:lpstr>
      <vt:lpstr>Three Species System</vt:lpstr>
      <vt:lpstr>Optimization Problem</vt:lpstr>
      <vt:lpstr>Maximize Total Output (w^pi=1) </vt:lpstr>
      <vt:lpstr>Feedback controller</vt:lpstr>
      <vt:lpstr>Repressed Ribosome System (no demand)</vt:lpstr>
      <vt:lpstr>Repressed Ribosome System (high demand)</vt:lpstr>
      <vt:lpstr>Crosstalk Model </vt:lpstr>
      <vt:lpstr>Conclusion</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Modeling Orthogonal Ribosome Competition</dc:title>
  <dc:creator>Jared Miller</dc:creator>
  <cp:lastModifiedBy>Jared Miller</cp:lastModifiedBy>
  <cp:revision>148</cp:revision>
  <dcterms:created xsi:type="dcterms:W3CDTF">2018-04-14T16:22:15Z</dcterms:created>
  <dcterms:modified xsi:type="dcterms:W3CDTF">2022-02-05T00:27:49Z</dcterms:modified>
</cp:coreProperties>
</file>